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  <p:sldMasterId id="2147483673" r:id="rId3"/>
    <p:sldMasterId id="2147483677" r:id="rId4"/>
    <p:sldMasterId id="2147483680" r:id="rId5"/>
    <p:sldMasterId id="2147483683" r:id="rId6"/>
  </p:sldMasterIdLst>
  <p:notesMasterIdLst>
    <p:notesMasterId r:id="rId41"/>
  </p:notesMasterIdLst>
  <p:handoutMasterIdLst>
    <p:handoutMasterId r:id="rId42"/>
  </p:handoutMasterIdLst>
  <p:sldIdLst>
    <p:sldId id="256" r:id="rId7"/>
    <p:sldId id="321" r:id="rId8"/>
    <p:sldId id="322" r:id="rId9"/>
    <p:sldId id="325" r:id="rId10"/>
    <p:sldId id="326" r:id="rId11"/>
    <p:sldId id="301" r:id="rId12"/>
    <p:sldId id="283" r:id="rId13"/>
    <p:sldId id="304" r:id="rId14"/>
    <p:sldId id="330" r:id="rId15"/>
    <p:sldId id="332" r:id="rId16"/>
    <p:sldId id="333" r:id="rId17"/>
    <p:sldId id="350" r:id="rId18"/>
    <p:sldId id="341" r:id="rId19"/>
    <p:sldId id="305" r:id="rId20"/>
    <p:sldId id="306" r:id="rId21"/>
    <p:sldId id="307" r:id="rId22"/>
    <p:sldId id="308" r:id="rId23"/>
    <p:sldId id="309" r:id="rId24"/>
    <p:sldId id="349" r:id="rId25"/>
    <p:sldId id="348" r:id="rId26"/>
    <p:sldId id="335" r:id="rId27"/>
    <p:sldId id="343" r:id="rId28"/>
    <p:sldId id="344" r:id="rId29"/>
    <p:sldId id="345" r:id="rId30"/>
    <p:sldId id="346" r:id="rId31"/>
    <p:sldId id="347" r:id="rId32"/>
    <p:sldId id="352" r:id="rId33"/>
    <p:sldId id="313" r:id="rId34"/>
    <p:sldId id="340" r:id="rId35"/>
    <p:sldId id="319" r:id="rId36"/>
    <p:sldId id="314" r:id="rId37"/>
    <p:sldId id="351" r:id="rId38"/>
    <p:sldId id="315" r:id="rId39"/>
    <p:sldId id="302" r:id="rId4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A800"/>
    <a:srgbClr val="DC0A0A"/>
    <a:srgbClr val="B8D200"/>
    <a:srgbClr val="B0B1B3"/>
    <a:srgbClr val="0098CC"/>
    <a:srgbClr val="009036"/>
    <a:srgbClr val="772164"/>
    <a:srgbClr val="E1A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86519" autoAdjust="0"/>
  </p:normalViewPr>
  <p:slideViewPr>
    <p:cSldViewPr snapToObjects="1">
      <p:cViewPr>
        <p:scale>
          <a:sx n="90" d="100"/>
          <a:sy n="90" d="100"/>
        </p:scale>
        <p:origin x="-192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95AC1942-54E9-8F49-A03C-BFD8EF20ACAE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7858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smtClean="0">
                <a:cs typeface="Arial" charset="0"/>
              </a:defRPr>
            </a:lvl1pPr>
          </a:lstStyle>
          <a:p>
            <a:pPr>
              <a:defRPr/>
            </a:pPr>
            <a:fld id="{AEF0D3AE-3D28-EC4C-B293-85E7F0C5BD3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  <p:sp>
        <p:nvSpPr>
          <p:cNvPr id="6" name="Namics."/>
          <p:cNvSpPr txBox="1"/>
          <p:nvPr/>
        </p:nvSpPr>
        <p:spPr>
          <a:xfrm>
            <a:off x="90488" y="8880475"/>
            <a:ext cx="720725" cy="276225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CH" sz="1000" smtClean="0"/>
              <a:t>© Namics</a:t>
            </a:r>
          </a:p>
        </p:txBody>
      </p:sp>
    </p:spTree>
    <p:extLst>
      <p:ext uri="{BB962C8B-B14F-4D97-AF65-F5344CB8AC3E}">
        <p14:creationId xmlns:p14="http://schemas.microsoft.com/office/powerpoint/2010/main" val="3726697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273F128-BB6D-1B4E-A666-5289B3DE6736}" type="datetimeFigureOut">
              <a:rPr lang="de-DE"/>
              <a:pPr>
                <a:defRPr/>
              </a:pPr>
              <a:t>15.10.14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10D0815-CF96-8D44-8DD6-E89C6C2676A2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37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de-CH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D02733-CDC4-497A-9D34-A5EF6A03C9E0}" type="slidenum">
              <a:rPr lang="de-CH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758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0D0815-CF96-8D44-8DD6-E89C6C2676A2}" type="slidenum">
              <a:rPr lang="de-CH" smtClean="0"/>
              <a:pPr>
                <a:defRPr/>
              </a:pPr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6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subtitle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22567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41878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0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A652E3-3AED-4F43-A828-1AC66E48576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6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91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8510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0098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1F450B-4B44-8342-A5F0-7CF3C9FAFE9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86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rgbClr val="DC0A0A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17126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D935DFB-57AC-6643-8FC6-9936E9BB83F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735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noProof="0" smtClean="0"/>
              <a:t>Click to edit Master title style</a:t>
            </a:r>
            <a:endParaRPr lang="de-CH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CH" noProof="0" dirty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 bwMode="gray"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16.10.2014</a:t>
            </a:r>
            <a:endParaRPr lang="de-CH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Denken. Präsentieren. Umsetzen.</a:t>
            </a:r>
            <a:endParaRPr lang="de-CH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2C8D6DE-120E-430D-A2EB-D0117EB9EE92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581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B7E71-01EF-B143-BCCA-541751751BA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8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DC0A0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F2E536-2CAF-8F48-86D8-8C9AF9E84F7C}" type="datetime1">
              <a:rPr lang="de-DE"/>
              <a:pPr>
                <a:defRPr/>
              </a:pPr>
              <a:t>15.10.14</a:t>
            </a:fld>
            <a:endParaRPr lang="de-DE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833C4A-BC05-0244-A141-DA01AB21B60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00051" y="1292227"/>
            <a:ext cx="3852000" cy="48339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75389" y="1292227"/>
            <a:ext cx="3852000" cy="4833938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7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8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530CE-104B-4C4F-B763-779DB97AAFD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24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96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996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474800" y="1292400"/>
            <a:ext cx="3852000" cy="639762"/>
          </a:xfrm>
        </p:spPr>
        <p:txBody>
          <a:bodyPr anchor="b"/>
          <a:lstStyle>
            <a:lvl1pPr marL="0" indent="0">
              <a:buNone/>
              <a:defRPr lang="de-DE" dirty="0" smtClean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474800" y="2012400"/>
            <a:ext cx="3852000" cy="432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CH" dirty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8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10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7E112-A470-F948-936A-D61D4B79D2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20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CH" dirty="0"/>
            </a:lvl1pPr>
          </a:lstStyle>
          <a:p>
            <a:r>
              <a:rPr lang="de-DE" noProof="0" smtClean="0"/>
              <a:t>Click to edit Master title style</a:t>
            </a:r>
            <a:endParaRPr lang="de-DE" noProof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396000" y="108000"/>
            <a:ext cx="7923600" cy="216000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rgbClr val="B0B1B3"/>
                </a:solidFill>
              </a:defRPr>
            </a:lvl1pPr>
          </a:lstStyle>
          <a:p>
            <a:pPr lvl="0"/>
            <a:r>
              <a:rPr lang="de-DE" noProof="0" smtClean="0"/>
              <a:t>Click to edit Master text styles</a:t>
            </a:r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4EC31-C6AA-7C41-B9E4-E0D81D03688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0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11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324000"/>
            <a:ext cx="8352000" cy="720000"/>
          </a:xfrm>
        </p:spPr>
        <p:txBody>
          <a:bodyPr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4420800"/>
            <a:ext cx="8352000" cy="2088000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922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453188"/>
          </a:xfrm>
          <a:prstGeom prst="rect">
            <a:avLst/>
          </a:prstGeom>
          <a:solidFill>
            <a:srgbClr val="7721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6000" y="3042001"/>
            <a:ext cx="7923600" cy="1362075"/>
          </a:xfrm>
        </p:spPr>
        <p:txBody>
          <a:bodyPr anchor="t">
            <a:normAutofit/>
          </a:bodyPr>
          <a:lstStyle>
            <a:lvl1pPr algn="l">
              <a:defRPr sz="26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de-DE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6000" y="4496400"/>
            <a:ext cx="7923600" cy="187200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noProof="0" smtClean="0"/>
              <a:t>Textmasterformate durch Klicken bearbeiten</a:t>
            </a:r>
          </a:p>
        </p:txBody>
      </p:sp>
      <p:sp>
        <p:nvSpPr>
          <p:cNvPr id="5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6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7582FC-D340-E44D-B09A-ACC04E2FB7D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theme" Target="../theme/theme5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5EBEB22-7160-144A-A109-59D4CE439D4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2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3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031" name="Picture 8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namics_lin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7" r:id="rId2"/>
    <p:sldLayoutId id="2147483882" r:id="rId3"/>
    <p:sldLayoutId id="2147483878" r:id="rId4"/>
    <p:sldLayoutId id="2147483879" r:id="rId5"/>
    <p:sldLayoutId id="2147483880" r:id="rId6"/>
    <p:sldLayoutId id="2147483883" r:id="rId7"/>
  </p:sldLayoutIdLst>
  <p:hf hdr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355600" indent="-35560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627063" indent="-271463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5350" indent="-260350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58875" indent="-261938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6688" indent="-269875" algn="l" rtl="0" eaLnBrk="1" fontAlgn="base" hangingPunct="1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82709547-F7AD-9542-9B77-D81103028F2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197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198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8199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D409169E-5426-D641-B507-89400A0B3E0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1269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270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1271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93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2A5B5792-ACBA-CB41-8B09-1954B18BE5A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4341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342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4343" name="Picture 8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0" descr="namics_lin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395288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16.10.2014</a:t>
            </a:r>
            <a:endParaRPr lang="de-DE" dirty="0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2022475" y="6505575"/>
            <a:ext cx="6308725" cy="276225"/>
          </a:xfrm>
          <a:prstGeom prst="rect">
            <a:avLst/>
          </a:prstGeo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200" b="1" smtClean="0">
                <a:cs typeface="Arial" charset="0"/>
              </a:defRPr>
            </a:lvl1pPr>
          </a:lstStyle>
          <a:p>
            <a:pPr>
              <a:defRPr/>
            </a:pPr>
            <a:r>
              <a:rPr lang="de-DE" dirty="0" smtClean="0"/>
              <a:t>Test. Code. </a:t>
            </a:r>
            <a:r>
              <a:rPr lang="de-DE" dirty="0" err="1" smtClean="0"/>
              <a:t>Refactor</a:t>
            </a:r>
            <a:r>
              <a:rPr lang="de-DE" dirty="0" smtClean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6" name="Foliennummernplatzhalter"/>
          <p:cNvSpPr>
            <a:spLocks noGrp="1"/>
          </p:cNvSpPr>
          <p:nvPr>
            <p:ph type="sldNum" sz="quarter" idx="4"/>
          </p:nvPr>
        </p:nvSpPr>
        <p:spPr>
          <a:xfrm>
            <a:off x="1116013" y="6565900"/>
            <a:ext cx="720725" cy="2159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800" smtClean="0">
                <a:cs typeface="Arial" charset="0"/>
              </a:defRPr>
            </a:lvl1pPr>
          </a:lstStyle>
          <a:p>
            <a:pPr>
              <a:defRPr/>
            </a:pPr>
            <a:fld id="{E375B3CF-500E-EC44-AFA0-80660AC5822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7413" name="Textplatzhalter"/>
          <p:cNvSpPr>
            <a:spLocks noGrp="1"/>
          </p:cNvSpPr>
          <p:nvPr>
            <p:ph type="body" idx="1"/>
          </p:nvPr>
        </p:nvSpPr>
        <p:spPr bwMode="auto">
          <a:xfrm>
            <a:off x="395288" y="1289050"/>
            <a:ext cx="7924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414" name="Titelplatzhalter"/>
          <p:cNvSpPr>
            <a:spLocks noGrp="1"/>
          </p:cNvSpPr>
          <p:nvPr>
            <p:ph type="title"/>
          </p:nvPr>
        </p:nvSpPr>
        <p:spPr bwMode="auto">
          <a:xfrm>
            <a:off x="395288" y="323850"/>
            <a:ext cx="79248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pic>
        <p:nvPicPr>
          <p:cNvPr id="17415" name="Picture 8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940" b="-252940"/>
          <a:stretch>
            <a:fillRect/>
          </a:stretch>
        </p:blipFill>
        <p:spPr bwMode="auto">
          <a:xfrm>
            <a:off x="0" y="1093788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10" descr="namics_lin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5250"/>
            <a:ext cx="9144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ußzeilenplatzhalter"/>
          <p:cNvSpPr txBox="1">
            <a:spLocks/>
          </p:cNvSpPr>
          <p:nvPr/>
        </p:nvSpPr>
        <p:spPr>
          <a:xfrm>
            <a:off x="8362950" y="6505575"/>
            <a:ext cx="781050" cy="276225"/>
          </a:xfrm>
          <a:prstGeom prst="rect">
            <a:avLst/>
          </a:prstGeom>
        </p:spPr>
        <p:txBody>
          <a:bodyPr wrap="none" lIns="0" tIns="0" rIns="0" bIns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mtClean="0">
                <a:solidFill>
                  <a:srgbClr val="E1A800"/>
                </a:solidFill>
                <a:latin typeface="+mn-lt"/>
                <a:ea typeface="+mn-ea"/>
                <a:cs typeface="+mn-cs"/>
              </a:rPr>
              <a:t>Namics.</a:t>
            </a:r>
            <a:endParaRPr lang="de-DE">
              <a:solidFill>
                <a:srgbClr val="E1A800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Clr>
          <a:schemeClr val="tx1"/>
        </a:buClr>
        <a:buFont typeface="Wingdings" charset="0"/>
        <a:buChar char=""/>
        <a:defRPr sz="2200" b="1" kern="1200">
          <a:solidFill>
            <a:srgbClr val="DC0A0A"/>
          </a:solidFill>
          <a:latin typeface="+mn-lt"/>
          <a:ea typeface="ＭＳ Ｐゴシック" charset="0"/>
          <a:cs typeface="ＭＳ Ｐゴシック" charset="0"/>
        </a:defRPr>
      </a:lvl1pPr>
      <a:lvl2pPr marL="541338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Wingdings" charset="0"/>
        <a:buChar char="§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1688" indent="-260350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3150" indent="-271463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43025" indent="-269875" algn="l" rtl="0" eaLnBrk="0" fontAlgn="base" hangingPunct="0">
        <a:lnSpc>
          <a:spcPct val="110000"/>
        </a:lnSpc>
        <a:spcBef>
          <a:spcPts val="1100"/>
        </a:spcBef>
        <a:spcAft>
          <a:spcPct val="0"/>
        </a:spcAft>
        <a:buFont typeface="Symbol" charset="0"/>
        <a:buChar char="-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3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eg"/><Relationship Id="rId3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/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 Software Engineer.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  <a:p>
            <a:endParaRPr lang="de-DE" sz="2200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de-DE" sz="2200" dirty="0" smtClean="0">
                <a:solidFill>
                  <a:srgbClr val="000000"/>
                </a:solidFill>
                <a:latin typeface="Arial" charset="0"/>
              </a:rPr>
              <a:t>16. Oktober 2014</a:t>
            </a:r>
            <a:endParaRPr lang="de-DE" sz="22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JUnit</a:t>
            </a:r>
            <a:r>
              <a:rPr lang="en-US" dirty="0" smtClean="0"/>
              <a:t> Runner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  Isolation-Tests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gehört</a:t>
            </a:r>
            <a:r>
              <a:rPr lang="en-US" dirty="0" smtClean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Finger </a:t>
            </a:r>
            <a:r>
              <a:rPr lang="en-US" dirty="0" err="1" smtClean="0"/>
              <a:t>weg</a:t>
            </a:r>
            <a:r>
              <a:rPr lang="en-US" dirty="0" smtClean="0"/>
              <a:t>!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  </a:t>
            </a:r>
            <a:r>
              <a:rPr lang="en-US" dirty="0"/>
              <a:t> </a:t>
            </a:r>
            <a:r>
              <a:rPr lang="en-US" dirty="0" smtClean="0"/>
              <a:t>  …?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Was </a:t>
            </a:r>
            <a:r>
              <a:rPr lang="en-US" dirty="0" err="1"/>
              <a:t>fällt</a:t>
            </a:r>
            <a:r>
              <a:rPr lang="en-US" dirty="0"/>
              <a:t> 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: </a:t>
            </a:r>
            <a:r>
              <a:rPr lang="en-US" dirty="0" smtClean="0"/>
              <a:t>“@</a:t>
            </a:r>
            <a:r>
              <a:rPr lang="en-US" dirty="0" err="1" smtClean="0"/>
              <a:t>RunWith</a:t>
            </a:r>
            <a:r>
              <a:rPr lang="en-US" dirty="0" smtClean="0"/>
              <a:t>(</a:t>
            </a:r>
            <a:r>
              <a:rPr lang="en-US" dirty="0" err="1" smtClean="0"/>
              <a:t>Enclosed.class</a:t>
            </a:r>
            <a:r>
              <a:rPr lang="en-US" dirty="0" smtClean="0"/>
              <a:t>)”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2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        </a:t>
            </a:r>
            <a:r>
              <a:rPr lang="en-US" dirty="0"/>
              <a:t>	</a:t>
            </a:r>
            <a:r>
              <a:rPr lang="en-US" dirty="0" smtClean="0"/>
              <a:t>       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/>
              <a:t>gehört</a:t>
            </a:r>
            <a:r>
              <a:rPr lang="en-US" dirty="0"/>
              <a:t>!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Schon</a:t>
            </a:r>
            <a:r>
              <a:rPr lang="en-US" dirty="0" smtClean="0"/>
              <a:t> mal </a:t>
            </a:r>
            <a:r>
              <a:rPr lang="en-US" dirty="0" err="1" smtClean="0"/>
              <a:t>gesehen</a:t>
            </a:r>
            <a:r>
              <a:rPr lang="en-US" dirty="0" smtClean="0"/>
              <a:t>...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</a:t>
            </a:r>
            <a:r>
              <a:rPr lang="en-US" dirty="0" err="1" smtClean="0"/>
              <a:t>Ja</a:t>
            </a:r>
            <a:r>
              <a:rPr lang="en-US" dirty="0" smtClean="0"/>
              <a:t>, </a:t>
            </a:r>
            <a:r>
              <a:rPr lang="en-US" dirty="0" err="1" smtClean="0"/>
              <a:t>nutze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 </a:t>
            </a:r>
            <a:r>
              <a:rPr lang="en-US" dirty="0" err="1" smtClean="0"/>
              <a:t>aktiv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r>
              <a:rPr lang="en-US" dirty="0" smtClean="0"/>
              <a:t>!	</a:t>
            </a:r>
          </a:p>
          <a:p>
            <a:pPr marL="2286000" lvl="5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chemeClr val="tx1"/>
                </a:solidFill>
              </a:rPr>
              <a:t>		…?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Kennst</a:t>
            </a:r>
            <a:r>
              <a:rPr lang="en-US" dirty="0" smtClean="0"/>
              <a:t> Du den </a:t>
            </a:r>
            <a:r>
              <a:rPr lang="en-US" dirty="0" err="1" smtClean="0"/>
              <a:t>JUnit</a:t>
            </a:r>
            <a:r>
              <a:rPr lang="en-US" dirty="0" smtClean="0"/>
              <a:t> </a:t>
            </a:r>
            <a:r>
              <a:rPr lang="en-US" dirty="0" err="1" smtClean="0"/>
              <a:t>HierarchicalContextRunner</a:t>
            </a:r>
            <a:r>
              <a:rPr lang="en-US" dirty="0" smtClean="0"/>
              <a:t> </a:t>
            </a:r>
            <a:r>
              <a:rPr lang="en-US" dirty="0" err="1" smtClean="0"/>
              <a:t>schon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5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j0289054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9146260" cy="6453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Sauber strukturierte (Unit-) Tests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05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latin typeface="Arial" charset="0"/>
              </a:rPr>
              <a:t>Sauber </a:t>
            </a:r>
            <a:r>
              <a:rPr lang="de-DE" dirty="0">
                <a:latin typeface="Arial" charset="0"/>
              </a:rPr>
              <a:t>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754432" y="1314606"/>
            <a:ext cx="1585320" cy="2268277"/>
            <a:chOff x="1229815" y="1340768"/>
            <a:chExt cx="1585320" cy="2268277"/>
          </a:xfrm>
        </p:grpSpPr>
        <p:pic>
          <p:nvPicPr>
            <p:cNvPr id="9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272" y="1340768"/>
              <a:ext cx="1106453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229815" y="2817308"/>
              <a:ext cx="1585320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“Test-Code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ist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Produktiv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-Code”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0" dirty="0" smtClean="0">
                  <a:solidFill>
                    <a:sysClr val="windowText" lastClr="000000"/>
                  </a:solidFill>
                </a:rPr>
                <a:t>Robert Martin</a:t>
              </a:r>
              <a:endParaRPr 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82974" y="1331029"/>
            <a:ext cx="1853122" cy="2278016"/>
            <a:chOff x="3934044" y="1331029"/>
            <a:chExt cx="1853122" cy="2278016"/>
          </a:xfrm>
        </p:grpSpPr>
        <p:pic>
          <p:nvPicPr>
            <p:cNvPr id="10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9312" y="1331029"/>
              <a:ext cx="1089125" cy="1463783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3934044" y="2817308"/>
              <a:ext cx="1853122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Test-Pattern,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z.B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.: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Arrange, Act, Assert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</a:rPr>
                <a:t>Gerard </a:t>
              </a:r>
              <a:r>
                <a:rPr lang="en-US" sz="1400" dirty="0" err="1">
                  <a:solidFill>
                    <a:srgbClr val="000000"/>
                  </a:solidFill>
                </a:rPr>
                <a:t>Meszaros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07704" y="4220859"/>
            <a:ext cx="2012702" cy="2016453"/>
            <a:chOff x="1506374" y="4005064"/>
            <a:chExt cx="2012702" cy="2016453"/>
          </a:xfrm>
        </p:grpSpPr>
        <p:pic>
          <p:nvPicPr>
            <p:cNvPr id="11" name="Bild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6374" y="4005064"/>
              <a:ext cx="2012702" cy="146378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836233" y="5445224"/>
              <a:ext cx="1352985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Test-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Pyramide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einhalten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76056" y="4220859"/>
            <a:ext cx="2054236" cy="2034299"/>
            <a:chOff x="3958692" y="4010841"/>
            <a:chExt cx="2054236" cy="2034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9218" y="4010841"/>
              <a:ext cx="1089621" cy="143438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958692" y="5468847"/>
              <a:ext cx="2054236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Verwendung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der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richtigen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Test-Doubles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44208" y="1312270"/>
            <a:ext cx="2269189" cy="2270613"/>
            <a:chOff x="6164172" y="1341956"/>
            <a:chExt cx="2269189" cy="2270613"/>
          </a:xfrm>
        </p:grpSpPr>
        <p:sp>
          <p:nvSpPr>
            <p:cNvPr id="22" name="TextBox 21"/>
            <p:cNvSpPr txBox="1"/>
            <p:nvPr/>
          </p:nvSpPr>
          <p:spPr>
            <a:xfrm>
              <a:off x="6164172" y="2820832"/>
              <a:ext cx="2269189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“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Nicht</a:t>
              </a:r>
              <a:r>
                <a:rPr lang="en-US" sz="1400" b="1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deterministische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Tests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gehören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</a:t>
              </a: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gelöscht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!”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 smtClean="0">
                  <a:solidFill>
                    <a:srgbClr val="000000"/>
                  </a:solidFill>
                </a:rPr>
                <a:t>Martin Fowler</a:t>
              </a:r>
              <a:endParaRPr lang="en-US" sz="1400" b="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6" name="Picture 25" descr="j0289350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94"/>
            <a:stretch/>
          </p:blipFill>
          <p:spPr>
            <a:xfrm>
              <a:off x="6804248" y="1341956"/>
              <a:ext cx="1089125" cy="14788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9394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#1 </a:t>
            </a:r>
            <a:r>
              <a:rPr lang="en-US" sz="2000" dirty="0" err="1" smtClean="0"/>
              <a:t>Behandle</a:t>
            </a:r>
            <a:r>
              <a:rPr lang="en-US" sz="2000" dirty="0" smtClean="0"/>
              <a:t> Test-Code </a:t>
            </a:r>
            <a:r>
              <a:rPr lang="en-US" sz="2000" dirty="0" err="1" smtClean="0"/>
              <a:t>wie</a:t>
            </a:r>
            <a:r>
              <a:rPr lang="en-US" sz="2000" dirty="0" smtClean="0"/>
              <a:t> </a:t>
            </a:r>
            <a:r>
              <a:rPr lang="en-US" sz="2000" dirty="0" err="1" smtClean="0"/>
              <a:t>Produktiv</a:t>
            </a:r>
            <a:r>
              <a:rPr lang="en-US" sz="2000" dirty="0" smtClean="0"/>
              <a:t>-Code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Die Tests </a:t>
            </a:r>
            <a:r>
              <a:rPr lang="en-US" sz="2000" dirty="0" err="1">
                <a:solidFill>
                  <a:schemeClr val="tx1"/>
                </a:solidFill>
              </a:rPr>
              <a:t>sind</a:t>
            </a:r>
            <a:r>
              <a:rPr lang="en-US" sz="2000" dirty="0">
                <a:solidFill>
                  <a:schemeClr val="tx1"/>
                </a:solidFill>
              </a:rPr>
              <a:t> die </a:t>
            </a:r>
            <a:r>
              <a:rPr lang="en-US" sz="2000" dirty="0" err="1" smtClean="0">
                <a:solidFill>
                  <a:schemeClr val="tx1"/>
                </a:solidFill>
              </a:rPr>
              <a:t>Spezifikation</a:t>
            </a:r>
            <a:r>
              <a:rPr lang="en-US" sz="2000" dirty="0" smtClean="0">
                <a:solidFill>
                  <a:schemeClr val="tx1"/>
                </a:solidFill>
              </a:rPr>
              <a:t> des Systems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Fehlgeschlagende</a:t>
            </a:r>
            <a:r>
              <a:rPr lang="en-US" sz="2000" dirty="0" smtClean="0">
                <a:solidFill>
                  <a:schemeClr val="tx1"/>
                </a:solidFill>
              </a:rPr>
              <a:t> Tests </a:t>
            </a:r>
            <a:r>
              <a:rPr lang="en-US" sz="2000" dirty="0" err="1" smtClean="0">
                <a:solidFill>
                  <a:schemeClr val="tx1"/>
                </a:solidFill>
              </a:rPr>
              <a:t>müssen</a:t>
            </a:r>
            <a:r>
              <a:rPr lang="en-US" sz="2000" dirty="0" smtClean="0">
                <a:solidFill>
                  <a:schemeClr val="tx1"/>
                </a:solidFill>
              </a:rPr>
              <a:t> Feedback </a:t>
            </a:r>
            <a:r>
              <a:rPr lang="en-US" sz="2000" dirty="0" err="1" smtClean="0">
                <a:solidFill>
                  <a:schemeClr val="tx1"/>
                </a:solidFill>
              </a:rPr>
              <a:t>geben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Lesbarkeit</a:t>
            </a:r>
            <a:r>
              <a:rPr lang="en-US" sz="2000" dirty="0" smtClean="0">
                <a:solidFill>
                  <a:schemeClr val="tx1"/>
                </a:solidFill>
              </a:rPr>
              <a:t> der Tests </a:t>
            </a:r>
            <a:r>
              <a:rPr lang="en-US" sz="2000" dirty="0" err="1" smtClean="0">
                <a:solidFill>
                  <a:schemeClr val="tx1"/>
                </a:solidFill>
              </a:rPr>
              <a:t>ist</a:t>
            </a:r>
            <a:r>
              <a:rPr lang="en-US" sz="2000" dirty="0" smtClean="0">
                <a:solidFill>
                  <a:schemeClr val="tx1"/>
                </a:solidFill>
              </a:rPr>
              <a:t> das </a:t>
            </a:r>
            <a:r>
              <a:rPr lang="en-US" sz="2000" dirty="0" err="1" smtClean="0">
                <a:solidFill>
                  <a:schemeClr val="tx1"/>
                </a:solidFill>
              </a:rPr>
              <a:t>höchste</a:t>
            </a:r>
            <a:r>
              <a:rPr lang="en-US" sz="2000" dirty="0" smtClean="0">
                <a:solidFill>
                  <a:schemeClr val="tx1"/>
                </a:solidFill>
              </a:rPr>
              <a:t> Gut!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Clean Code: A Handbook of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Agile Software </a:t>
            </a:r>
            <a:r>
              <a:rPr lang="en-US" sz="2000" dirty="0" err="1" smtClean="0">
                <a:solidFill>
                  <a:schemeClr val="tx1"/>
                </a:solidFill>
              </a:rPr>
              <a:t>Crafsmanship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000" b="0" dirty="0" smtClean="0">
                <a:solidFill>
                  <a:schemeClr val="tx1"/>
                </a:solidFill>
              </a:rPr>
              <a:t>Robert Martin, </a:t>
            </a:r>
            <a:r>
              <a:rPr lang="en-US" sz="1800" b="0" dirty="0" smtClean="0">
                <a:solidFill>
                  <a:schemeClr val="tx1"/>
                </a:solidFill>
              </a:rPr>
              <a:t>http://</a:t>
            </a:r>
            <a:r>
              <a:rPr lang="en-US" sz="1800" b="0" dirty="0" err="1" smtClean="0">
                <a:solidFill>
                  <a:schemeClr val="tx1"/>
                </a:solidFill>
              </a:rPr>
              <a:t>cleancoders.com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86" y="3501008"/>
            <a:ext cx="2047635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#2 </a:t>
            </a:r>
            <a:r>
              <a:rPr lang="en-US" sz="2000" dirty="0" err="1" smtClean="0"/>
              <a:t>Verwende</a:t>
            </a:r>
            <a:r>
              <a:rPr lang="en-US" sz="2000" dirty="0" smtClean="0"/>
              <a:t> Test Pattern </a:t>
            </a:r>
            <a:r>
              <a:rPr lang="en-US" sz="2000" dirty="0" err="1" smtClean="0"/>
              <a:t>für</a:t>
            </a:r>
            <a:r>
              <a:rPr lang="en-US" sz="2000" dirty="0" smtClean="0"/>
              <a:t> </a:t>
            </a:r>
            <a:r>
              <a:rPr lang="en-US" sz="2000" dirty="0" err="1" smtClean="0"/>
              <a:t>bessere</a:t>
            </a:r>
            <a:r>
              <a:rPr lang="en-US" sz="2000" dirty="0" smtClean="0"/>
              <a:t> </a:t>
            </a:r>
            <a:r>
              <a:rPr lang="en-US" sz="2000" dirty="0" err="1" smtClean="0"/>
              <a:t>Lesbarkeit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000000"/>
                </a:solidFill>
              </a:rPr>
              <a:t>Pattern </a:t>
            </a:r>
            <a:r>
              <a:rPr lang="en-US" sz="2000" dirty="0" err="1" smtClean="0">
                <a:solidFill>
                  <a:srgbClr val="000000"/>
                </a:solidFill>
              </a:rPr>
              <a:t>verbessern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auch</a:t>
            </a:r>
            <a:r>
              <a:rPr lang="en-US" sz="2000" dirty="0" smtClean="0">
                <a:solidFill>
                  <a:srgbClr val="000000"/>
                </a:solidFill>
              </a:rPr>
              <a:t> den Test Code ;-)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Zusätzliche</a:t>
            </a:r>
            <a:r>
              <a:rPr lang="en-US" sz="2000" dirty="0" smtClean="0">
                <a:solidFill>
                  <a:srgbClr val="000000"/>
                </a:solidFill>
              </a:rPr>
              <a:t> Pattern </a:t>
            </a:r>
            <a:r>
              <a:rPr lang="en-US" sz="2000" dirty="0" err="1" smtClean="0">
                <a:solidFill>
                  <a:srgbClr val="000000"/>
                </a:solidFill>
              </a:rPr>
              <a:t>speziell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für</a:t>
            </a:r>
            <a:r>
              <a:rPr lang="en-US" sz="2000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Arrange, Act, Assert (the 3-As)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Given, When, Then</a:t>
            </a:r>
          </a:p>
          <a:p>
            <a:pPr lvl="1"/>
            <a:r>
              <a:rPr lang="de-DE" sz="2000" dirty="0" smtClean="0">
                <a:solidFill>
                  <a:srgbClr val="000000"/>
                </a:solidFill>
              </a:rPr>
              <a:t>v</a:t>
            </a:r>
            <a:r>
              <a:rPr lang="en-US" sz="2000" dirty="0" err="1" smtClean="0">
                <a:solidFill>
                  <a:srgbClr val="000000"/>
                </a:solidFill>
              </a:rPr>
              <a:t>iele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weitere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X</a:t>
            </a:r>
            <a:r>
              <a:rPr lang="de-DE" sz="2000" dirty="0" smtClean="0">
                <a:solidFill>
                  <a:srgbClr val="000000"/>
                </a:solidFill>
              </a:rPr>
              <a:t>U</a:t>
            </a:r>
            <a:r>
              <a:rPr lang="en-US" sz="2000" dirty="0" smtClean="0">
                <a:solidFill>
                  <a:srgbClr val="000000"/>
                </a:solidFill>
              </a:rPr>
              <a:t>nit Test Patterns, Refactoring Test Code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b="0" dirty="0" smtClean="0">
                <a:solidFill>
                  <a:srgbClr val="000000"/>
                </a:solidFill>
              </a:rPr>
              <a:t>Gerard </a:t>
            </a:r>
            <a:r>
              <a:rPr lang="en-US" sz="2000" b="0" dirty="0" err="1" smtClean="0">
                <a:solidFill>
                  <a:srgbClr val="000000"/>
                </a:solidFill>
              </a:rPr>
              <a:t>Meszaros</a:t>
            </a:r>
            <a:r>
              <a:rPr lang="en-US" sz="2000" b="0" dirty="0" smtClean="0">
                <a:solidFill>
                  <a:srgbClr val="000000"/>
                </a:solidFill>
              </a:rPr>
              <a:t>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nb-NO" sz="1800" b="0" dirty="0" err="1" smtClean="0">
                <a:solidFill>
                  <a:srgbClr val="000000"/>
                </a:solidFill>
              </a:rPr>
              <a:t>xunitpatterns.com</a:t>
            </a:r>
            <a:endParaRPr lang="en-US" sz="1800" b="0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501008"/>
            <a:ext cx="2015566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#3 </a:t>
            </a:r>
            <a:r>
              <a:rPr lang="en-US" sz="2000" dirty="0" err="1" smtClean="0"/>
              <a:t>Vermeide</a:t>
            </a:r>
            <a:r>
              <a:rPr lang="en-US" sz="2000" dirty="0" smtClean="0"/>
              <a:t> </a:t>
            </a:r>
            <a:r>
              <a:rPr lang="en-US" sz="2000" dirty="0" err="1" smtClean="0"/>
              <a:t>unzuverlässige</a:t>
            </a:r>
            <a:r>
              <a:rPr lang="en-US" sz="2000" dirty="0" smtClean="0"/>
              <a:t> Tests</a:t>
            </a:r>
          </a:p>
          <a:p>
            <a:r>
              <a:rPr lang="en-US" sz="2000" dirty="0" smtClean="0">
                <a:solidFill>
                  <a:srgbClr val="000000"/>
                </a:solidFill>
              </a:rPr>
              <a:t>(Unit-) Tests </a:t>
            </a:r>
            <a:r>
              <a:rPr lang="en-US" sz="2000" dirty="0" err="1" smtClean="0">
                <a:solidFill>
                  <a:srgbClr val="000000"/>
                </a:solidFill>
              </a:rPr>
              <a:t>müssen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deterministisch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sein</a:t>
            </a:r>
            <a:r>
              <a:rPr lang="en-US" sz="2000" dirty="0" smtClean="0">
                <a:solidFill>
                  <a:srgbClr val="000000"/>
                </a:solidFill>
              </a:rPr>
              <a:t>!</a:t>
            </a:r>
          </a:p>
          <a:p>
            <a:r>
              <a:rPr lang="en-US" sz="2000" dirty="0" err="1" smtClean="0">
                <a:solidFill>
                  <a:srgbClr val="000000"/>
                </a:solidFill>
              </a:rPr>
              <a:t>Nachteile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nicht-deterministischer</a:t>
            </a:r>
            <a:r>
              <a:rPr lang="en-US" sz="2000" dirty="0" smtClean="0">
                <a:solidFill>
                  <a:srgbClr val="000000"/>
                </a:solidFill>
              </a:rPr>
              <a:t> Tests:</a:t>
            </a: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Unerwünschte</a:t>
            </a:r>
            <a:r>
              <a:rPr lang="en-US" sz="2000" dirty="0" smtClean="0">
                <a:solidFill>
                  <a:srgbClr val="000000"/>
                </a:solidFill>
              </a:rPr>
              <a:t> und </a:t>
            </a:r>
            <a:r>
              <a:rPr lang="en-US" sz="2000" dirty="0" err="1" smtClean="0">
                <a:solidFill>
                  <a:srgbClr val="000000"/>
                </a:solidFill>
              </a:rPr>
              <a:t>unvorhersehbare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Fehler</a:t>
            </a:r>
            <a:r>
              <a:rPr lang="en-US" sz="2000" dirty="0" smtClean="0">
                <a:solidFill>
                  <a:srgbClr val="000000"/>
                </a:solidFill>
              </a:rPr>
              <a:t> in Tests</a:t>
            </a: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Seiteneffekte</a:t>
            </a:r>
            <a:r>
              <a:rPr lang="en-US" sz="2000" dirty="0" smtClean="0">
                <a:solidFill>
                  <a:srgbClr val="000000"/>
                </a:solidFill>
              </a:rPr>
              <a:t>, die </a:t>
            </a:r>
            <a:r>
              <a:rPr lang="en-US" sz="2000" dirty="0" err="1" smtClean="0">
                <a:solidFill>
                  <a:srgbClr val="000000"/>
                </a:solidFill>
              </a:rPr>
              <a:t>ganze</a:t>
            </a:r>
            <a:r>
              <a:rPr lang="en-US" sz="2000" dirty="0" smtClean="0">
                <a:solidFill>
                  <a:srgbClr val="000000"/>
                </a:solidFill>
              </a:rPr>
              <a:t> Test-Suites </a:t>
            </a:r>
            <a:r>
              <a:rPr lang="en-US" sz="2000" dirty="0" err="1" smtClean="0">
                <a:solidFill>
                  <a:srgbClr val="000000"/>
                </a:solidFill>
              </a:rPr>
              <a:t>zerstören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</a:rPr>
              <a:t>können</a:t>
            </a:r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err="1" smtClean="0">
                <a:solidFill>
                  <a:srgbClr val="000000"/>
                </a:solidFill>
              </a:rPr>
              <a:t>Verlust</a:t>
            </a:r>
            <a:r>
              <a:rPr lang="en-US" sz="2000" dirty="0" smtClean="0">
                <a:solidFill>
                  <a:srgbClr val="000000"/>
                </a:solidFill>
              </a:rPr>
              <a:t> des </a:t>
            </a:r>
            <a:r>
              <a:rPr lang="en-US" sz="2000" dirty="0" err="1" smtClean="0">
                <a:solidFill>
                  <a:srgbClr val="000000"/>
                </a:solidFill>
              </a:rPr>
              <a:t>Vertrauens</a:t>
            </a:r>
            <a:r>
              <a:rPr lang="en-US" sz="2000" dirty="0" smtClean="0">
                <a:solidFill>
                  <a:srgbClr val="000000"/>
                </a:solidFill>
              </a:rPr>
              <a:t> in die Test-Suite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“Indeed you really ought to throw a non-deterministic test away, since if you don’t it has an infectious quality.”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b="0" dirty="0">
                <a:solidFill>
                  <a:srgbClr val="000000"/>
                </a:solidFill>
              </a:rPr>
              <a:t>Martin Fowler, </a:t>
            </a:r>
            <a:r>
              <a:rPr lang="en-US" sz="1800" b="0" dirty="0" smtClean="0">
                <a:solidFill>
                  <a:srgbClr val="000000"/>
                </a:solidFill>
              </a:rPr>
              <a:t>http://</a:t>
            </a:r>
            <a:r>
              <a:rPr lang="en-US" sz="1800" b="0" dirty="0" err="1" smtClean="0">
                <a:solidFill>
                  <a:srgbClr val="000000"/>
                </a:solidFill>
              </a:rPr>
              <a:t>martinfowler.com</a:t>
            </a:r>
            <a:r>
              <a:rPr lang="en-US" sz="1800" b="0" dirty="0">
                <a:solidFill>
                  <a:srgbClr val="000000"/>
                </a:solidFill>
              </a:rPr>
              <a:t>/articles/</a:t>
            </a:r>
            <a:r>
              <a:rPr lang="en-US" sz="1800" b="0" dirty="0" err="1">
                <a:solidFill>
                  <a:srgbClr val="000000"/>
                </a:solidFill>
              </a:rPr>
              <a:t>nonDeterminism.html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#4 </a:t>
            </a:r>
            <a:r>
              <a:rPr lang="en-US" sz="2000" dirty="0" err="1" smtClean="0"/>
              <a:t>Teste</a:t>
            </a:r>
            <a:r>
              <a:rPr lang="en-US" sz="2000" dirty="0" smtClean="0"/>
              <a:t> </a:t>
            </a:r>
            <a:r>
              <a:rPr lang="en-US" sz="2000" dirty="0" err="1" smtClean="0"/>
              <a:t>im</a:t>
            </a:r>
            <a:r>
              <a:rPr lang="en-US" sz="2000" dirty="0" smtClean="0"/>
              <a:t> </a:t>
            </a:r>
            <a:r>
              <a:rPr lang="en-US" sz="2000" dirty="0" err="1" smtClean="0"/>
              <a:t>angemessenen</a:t>
            </a:r>
            <a:r>
              <a:rPr lang="en-US" sz="2000" dirty="0" smtClean="0"/>
              <a:t> Level (Test-</a:t>
            </a:r>
            <a:r>
              <a:rPr lang="en-US" sz="2000" dirty="0" err="1" smtClean="0"/>
              <a:t>Pyramide</a:t>
            </a:r>
            <a:r>
              <a:rPr lang="en-US" sz="2000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2177256"/>
            <a:ext cx="488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</a:t>
            </a:r>
            <a:r>
              <a:rPr lang="en-US" dirty="0" err="1" smtClean="0"/>
              <a:t>Grundregeln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289051"/>
            <a:ext cx="7924800" cy="50202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#5 </a:t>
            </a:r>
            <a:r>
              <a:rPr lang="en-US" sz="2000" dirty="0" err="1" smtClean="0"/>
              <a:t>Verwende</a:t>
            </a:r>
            <a:r>
              <a:rPr lang="en-US" sz="2000" dirty="0" smtClean="0"/>
              <a:t> (die </a:t>
            </a:r>
            <a:r>
              <a:rPr lang="en-US" sz="2000" dirty="0" err="1" smtClean="0"/>
              <a:t>richtigen</a:t>
            </a:r>
            <a:r>
              <a:rPr lang="en-US" sz="2000" dirty="0" smtClean="0"/>
              <a:t>) Test-Doubles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Einsatz</a:t>
            </a:r>
            <a:r>
              <a:rPr lang="en-US" sz="2000" dirty="0" smtClean="0">
                <a:solidFill>
                  <a:schemeClr val="tx1"/>
                </a:solidFill>
              </a:rPr>
              <a:t> von Mocking Frameworks:</a:t>
            </a:r>
          </a:p>
          <a:p>
            <a:pPr lvl="1"/>
            <a:r>
              <a:rPr lang="en-US" sz="2000" dirty="0" err="1" smtClean="0"/>
              <a:t>Niemals</a:t>
            </a:r>
            <a:r>
              <a:rPr lang="en-US" sz="2000" dirty="0" smtClean="0"/>
              <a:t> </a:t>
            </a:r>
            <a:r>
              <a:rPr lang="en-US" sz="2000" dirty="0" err="1" smtClean="0"/>
              <a:t>für</a:t>
            </a:r>
            <a:r>
              <a:rPr lang="en-US" sz="2000" dirty="0" smtClean="0"/>
              <a:t>: Dummy, Stub &amp; Spy</a:t>
            </a:r>
          </a:p>
          <a:p>
            <a:pPr lvl="1"/>
            <a:r>
              <a:rPr lang="en-US" sz="2000" dirty="0" err="1" smtClean="0"/>
              <a:t>Manchmal</a:t>
            </a:r>
            <a:r>
              <a:rPr lang="en-US" sz="2000" dirty="0" smtClean="0"/>
              <a:t> </a:t>
            </a:r>
            <a:r>
              <a:rPr lang="en-US" sz="2000" dirty="0" err="1" smtClean="0"/>
              <a:t>sinnvoll</a:t>
            </a:r>
            <a:r>
              <a:rPr lang="en-US" sz="2000" dirty="0" smtClean="0"/>
              <a:t> </a:t>
            </a:r>
            <a:r>
              <a:rPr lang="en-US" sz="2000" dirty="0" err="1" smtClean="0"/>
              <a:t>für</a:t>
            </a:r>
            <a:r>
              <a:rPr lang="en-US" sz="2000" dirty="0" smtClean="0"/>
              <a:t>: Mock / Fake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>
                <a:latin typeface="Arial" charset="0"/>
              </a:rPr>
              <a:t>Sauber strukturierte (Unit-) Tests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10" y="1793007"/>
            <a:ext cx="3269586" cy="430410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98520"/>
              </p:ext>
            </p:extLst>
          </p:nvPr>
        </p:nvGraphicFramePr>
        <p:xfrm>
          <a:off x="599854" y="3738763"/>
          <a:ext cx="4764234" cy="234771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12168"/>
                <a:gridCol w="648072"/>
                <a:gridCol w="648072"/>
                <a:gridCol w="648072"/>
                <a:gridCol w="648072"/>
                <a:gridCol w="659778"/>
              </a:tblGrid>
              <a:tr h="89675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Dummy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Stub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Spy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Mock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Fake</a:t>
                      </a:r>
                      <a:endParaRPr lang="en-US" sz="1600" dirty="0"/>
                    </a:p>
                  </a:txBody>
                  <a:tcPr vert="vert270" anchor="ctr"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Test-</a:t>
                      </a:r>
                      <a:r>
                        <a:rPr lang="en-US" sz="1600" dirty="0" err="1" smtClean="0"/>
                        <a:t>Daten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Inspektion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Verifikation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Echte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Logik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Ja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020210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50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JUnit</a:t>
            </a:r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 - </a:t>
            </a:r>
            <a:r>
              <a:rPr lang="de-DE" b="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HierarchicalContextRunner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EA652E3-3AED-4F43-A828-1AC66E485764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34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8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899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Was </a:t>
            </a:r>
            <a:r>
              <a:rPr lang="en-US" sz="2000" dirty="0" err="1"/>
              <a:t>sagt</a:t>
            </a:r>
            <a:r>
              <a:rPr lang="en-US" sz="2000" dirty="0"/>
              <a:t> der </a:t>
            </a:r>
            <a:r>
              <a:rPr lang="en-US" sz="2000" dirty="0" err="1"/>
              <a:t>Bauch</a:t>
            </a:r>
            <a:r>
              <a:rPr lang="en-US" sz="2000" dirty="0"/>
              <a:t>?</a:t>
            </a:r>
          </a:p>
          <a:p>
            <a:pPr lvl="1"/>
            <a:r>
              <a:rPr lang="en-US" dirty="0" err="1" smtClean="0"/>
              <a:t>Redundanz</a:t>
            </a:r>
            <a:r>
              <a:rPr lang="en-US" dirty="0" smtClean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/>
              <a:t>Und die </a:t>
            </a:r>
            <a:r>
              <a:rPr lang="en-US" sz="2000" dirty="0" err="1" smtClean="0"/>
              <a:t>Lösung</a:t>
            </a:r>
            <a:r>
              <a:rPr lang="en-US" sz="2000" dirty="0"/>
              <a:t>?</a:t>
            </a: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20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43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0232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2294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3191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 bwMode="gray">
          <a:xfrm>
            <a:off x="683568" y="2858104"/>
            <a:ext cx="7895711" cy="26044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/>
          <p:cNvSpPr/>
          <p:nvPr/>
        </p:nvSpPr>
        <p:spPr bwMode="gray">
          <a:xfrm>
            <a:off x="683568" y="2583440"/>
            <a:ext cx="7895711" cy="260440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20672"/>
            <a:ext cx="7895711" cy="236764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1777128"/>
            <a:ext cx="7895711" cy="792088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21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8021477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23" grpId="0" animBg="1"/>
      <p:bldP spid="22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4815688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236317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145280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2570"/>
            <a:ext cx="7895711" cy="555525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077642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22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023392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whenCreatingStackWithZeroCapacity_AnyPushShouldOverflow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withZeroCapacityStack_topThrowsEmpty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9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086040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50666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415632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7994"/>
            <a:ext cx="7895711" cy="105427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23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300391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newlyCreatedStack_ShouldBeEmpty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whenEmptyStackIsPopped_ShouldThrowUnderflow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whenStackIsEmpty_TopThrowsEmpty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givenStackWithNoTwo_FindTwoShouldReturnNull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5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355536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4776165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5128"/>
            <a:ext cx="7895711" cy="108012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24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577390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afterOnePush_StackSizeShouldBeOne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whenOneIsPushed_OneIsPopped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afterOnePushAndOnePop_ShouldBeEmpty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42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>
            <a:off x="683568" y="5616832"/>
            <a:ext cx="7895711" cy="2604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050829"/>
            <a:ext cx="7895711" cy="557263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134091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25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4854389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>
                <a:solidFill>
                  <a:sysClr val="windowText" lastClr="000000"/>
                </a:solidFill>
              </a:rPr>
              <a:t>o</a:t>
            </a:r>
            <a:r>
              <a:rPr lang="en-US" b="1" kern="0" dirty="0" err="1" smtClean="0">
                <a:solidFill>
                  <a:sysClr val="windowText" lastClr="000000"/>
                </a:solidFill>
              </a:rPr>
              <a:t>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whenOneAndTwoArePushed_TwoAndOneArePopped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givenStackWithOneTwoPushed_FindOneAndTwo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whenPushedPastLimit_ShouldThrowOverflow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0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gray">
          <a:xfrm>
            <a:off x="683568" y="4517581"/>
            <a:ext cx="7895711" cy="795760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gray">
          <a:xfrm>
            <a:off x="683568" y="5326766"/>
            <a:ext cx="7895711" cy="1114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 bwMode="gray">
          <a:xfrm>
            <a:off x="683568" y="3689247"/>
            <a:ext cx="7895711" cy="819873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/>
          <p:cNvSpPr/>
          <p:nvPr/>
        </p:nvSpPr>
        <p:spPr bwMode="gray">
          <a:xfrm>
            <a:off x="683568" y="1517339"/>
            <a:ext cx="7895711" cy="813346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gray">
          <a:xfrm>
            <a:off x="683568" y="2345077"/>
            <a:ext cx="7895711" cy="1327464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Rectangle 20"/>
          <p:cNvSpPr/>
          <p:nvPr/>
        </p:nvSpPr>
        <p:spPr bwMode="gray">
          <a:xfrm>
            <a:off x="683568" y="1229987"/>
            <a:ext cx="7895711" cy="275458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Outline der </a:t>
            </a:r>
            <a:r>
              <a:rPr lang="en-US" dirty="0" err="1" smtClean="0"/>
              <a:t>Testklasse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26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>
            <a:off x="708738" y="1124744"/>
            <a:ext cx="7880413" cy="5408386"/>
          </a:xfrm>
          <a:prstGeom prst="rect">
            <a:avLst/>
          </a:prstGeom>
          <a:noFill/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whenCreatingAStackWithNegativeSize_ShouldThrowIllegalCapacity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GivenStackWithZeroCapacity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anyPushShouldOverflow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GivenEmptyStack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shouldBeEmpty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popShouldThrowUnderflow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topThrowsEmpty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findTwoShouldReturnNull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GivenOnePushed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stackSizeShouldBeOne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oneIsOnTop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GivenOnePop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oneIsPopped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stackShouldBeEmptyAfterPop</a:t>
            </a:r>
            <a:endParaRPr lang="en-US" b="1" kern="0" dirty="0" smtClean="0">
              <a:solidFill>
                <a:sysClr val="windowText" lastClr="000000"/>
              </a:solidFill>
            </a:endParaRPr>
          </a:p>
          <a:p>
            <a:pPr marL="1200150" lvl="2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GivenTwoPushed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twoAndOneArePopped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findOneAndTwo</a:t>
            </a:r>
            <a:endParaRPr lang="en-US" b="1" kern="0" dirty="0">
              <a:solidFill>
                <a:sysClr val="windowText" lastClr="000000"/>
              </a:solidFill>
            </a:endParaRPr>
          </a:p>
          <a:p>
            <a:pPr marL="1657350" lvl="3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kern="0" dirty="0" err="1" smtClean="0">
                <a:solidFill>
                  <a:sysClr val="windowText" lastClr="000000"/>
                </a:solidFill>
              </a:rPr>
              <a:t>anotherPushShouldThrowOverflow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3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Erkenntnisse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Beobachtungen:</a:t>
            </a:r>
          </a:p>
          <a:p>
            <a:pPr lvl="1"/>
            <a:r>
              <a:rPr lang="de-DE" sz="2000" dirty="0" smtClean="0"/>
              <a:t>(Unit-) Tests sind hierarchisch abbildbar</a:t>
            </a:r>
          </a:p>
          <a:p>
            <a:pPr lvl="1"/>
            <a:r>
              <a:rPr lang="de-DE" sz="2000" dirty="0" smtClean="0"/>
              <a:t>Einzelne Tests können gruppiert werden</a:t>
            </a:r>
          </a:p>
          <a:p>
            <a:pPr lvl="1"/>
            <a:r>
              <a:rPr lang="de-DE" sz="2000" dirty="0" smtClean="0"/>
              <a:t>Gültigkeit </a:t>
            </a:r>
            <a:r>
              <a:rPr lang="de-DE" sz="2000" dirty="0"/>
              <a:t>&amp; Sichtbarkeit von </a:t>
            </a:r>
            <a:r>
              <a:rPr lang="de-DE" sz="2000" dirty="0" err="1" smtClean="0"/>
              <a:t>Fixtures</a:t>
            </a:r>
            <a:endParaRPr lang="de-DE" sz="2000" dirty="0" smtClean="0"/>
          </a:p>
          <a:p>
            <a:pPr lvl="1"/>
            <a:r>
              <a:rPr lang="de-DE" sz="2000" dirty="0" smtClean="0"/>
              <a:t>Keine Redundanz &amp; unnötigen </a:t>
            </a:r>
            <a:r>
              <a:rPr lang="de-DE" sz="2000" dirty="0" err="1" smtClean="0"/>
              <a:t>Fixtures</a:t>
            </a:r>
            <a:endParaRPr lang="de-DE" sz="2000" dirty="0" smtClean="0"/>
          </a:p>
          <a:p>
            <a:pPr lvl="1"/>
            <a:r>
              <a:rPr lang="de-DE" sz="2000" dirty="0" smtClean="0"/>
              <a:t>Leider keine Unterstützung in </a:t>
            </a:r>
            <a:r>
              <a:rPr lang="de-DE" sz="2000" dirty="0" err="1" smtClean="0"/>
              <a:t>JUnit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/>
              </a:rPr>
              <a:t>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Anforderungen:</a:t>
            </a:r>
          </a:p>
          <a:p>
            <a:pPr lvl="1"/>
            <a:r>
              <a:rPr lang="de-DE" sz="2000" dirty="0" smtClean="0"/>
              <a:t>(Einfache) Definition eines </a:t>
            </a:r>
            <a:r>
              <a:rPr lang="de-DE" sz="2000" dirty="0" err="1" smtClean="0"/>
              <a:t>Kontekt</a:t>
            </a:r>
            <a:r>
              <a:rPr lang="de-DE" sz="2000" dirty="0" smtClean="0"/>
              <a:t> notwendig</a:t>
            </a:r>
            <a:endParaRPr lang="de-DE" sz="2000" dirty="0" smtClean="0"/>
          </a:p>
          <a:p>
            <a:pPr lvl="1"/>
            <a:r>
              <a:rPr lang="de-DE" sz="2000" dirty="0" err="1" smtClean="0"/>
              <a:t>SetUp</a:t>
            </a:r>
            <a:r>
              <a:rPr lang="de-DE" sz="2000" dirty="0" smtClean="0"/>
              <a:t> / </a:t>
            </a:r>
            <a:r>
              <a:rPr lang="de-DE" sz="2000" dirty="0" err="1" smtClean="0"/>
              <a:t>TearDown</a:t>
            </a:r>
            <a:r>
              <a:rPr lang="de-DE" sz="2000" dirty="0"/>
              <a:t> </a:t>
            </a:r>
            <a:r>
              <a:rPr lang="de-DE" sz="2000" dirty="0" smtClean="0"/>
              <a:t>je Hierarchie-Stufe benötigt</a:t>
            </a:r>
          </a:p>
          <a:p>
            <a:endParaRPr lang="de-DE" sz="200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83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JUnit</a:t>
            </a:r>
            <a:r>
              <a:rPr lang="de-DE" dirty="0" smtClean="0"/>
              <a:t> - </a:t>
            </a:r>
            <a:r>
              <a:rPr lang="de-DE" dirty="0" err="1" smtClean="0"/>
              <a:t>HierarchicalContextRunner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Basiert vollständig auf </a:t>
            </a:r>
            <a:r>
              <a:rPr lang="de-DE" sz="2000" dirty="0" err="1" smtClean="0"/>
              <a:t>JUnit</a:t>
            </a:r>
            <a:endParaRPr lang="de-DE" sz="2000" dirty="0"/>
          </a:p>
          <a:p>
            <a:pPr lvl="1"/>
            <a:r>
              <a:rPr lang="de-DE" sz="2000" dirty="0" smtClean="0"/>
              <a:t>Wiederverwendung der </a:t>
            </a:r>
            <a:r>
              <a:rPr lang="de-DE" sz="2000" dirty="0" err="1" smtClean="0"/>
              <a:t>Annotations</a:t>
            </a:r>
            <a:r>
              <a:rPr lang="de-DE" sz="2000" dirty="0" smtClean="0"/>
              <a:t> (@Test, @</a:t>
            </a:r>
            <a:r>
              <a:rPr lang="de-DE" sz="2000" dirty="0" err="1" smtClean="0"/>
              <a:t>Ignore</a:t>
            </a:r>
            <a:r>
              <a:rPr lang="de-DE" sz="2000" dirty="0" smtClean="0"/>
              <a:t>, etc.)</a:t>
            </a:r>
          </a:p>
          <a:p>
            <a:pPr lvl="1"/>
            <a:r>
              <a:rPr lang="de-DE" sz="2000" dirty="0" smtClean="0"/>
              <a:t>Formulierung der (Unit-) Tests unverändert</a:t>
            </a:r>
          </a:p>
          <a:p>
            <a:pPr lvl="1"/>
            <a:r>
              <a:rPr lang="de-DE" sz="2000" dirty="0" err="1" smtClean="0"/>
              <a:t>JUnit</a:t>
            </a:r>
            <a:r>
              <a:rPr lang="de-DE" sz="2000" dirty="0" smtClean="0"/>
              <a:t> Core Features direkt einsetzbar</a:t>
            </a:r>
          </a:p>
          <a:p>
            <a:pPr lvl="1"/>
            <a:r>
              <a:rPr lang="de-DE" sz="2000" dirty="0" smtClean="0"/>
              <a:t>Bestehende Test </a:t>
            </a:r>
            <a:r>
              <a:rPr lang="de-DE" sz="2000" dirty="0" err="1" smtClean="0"/>
              <a:t>Suites</a:t>
            </a:r>
            <a:r>
              <a:rPr lang="de-DE" sz="2000" dirty="0" smtClean="0"/>
              <a:t> sofort ausführbar</a:t>
            </a:r>
          </a:p>
          <a:p>
            <a:pPr lvl="1"/>
            <a:endParaRPr lang="de-DE" sz="2000" dirty="0" smtClean="0"/>
          </a:p>
          <a:p>
            <a:r>
              <a:rPr lang="de-DE" sz="2000" dirty="0" smtClean="0"/>
              <a:t>Zusätzliche Funktionen:</a:t>
            </a:r>
          </a:p>
          <a:p>
            <a:pPr lvl="1"/>
            <a:r>
              <a:rPr lang="de-DE" sz="2000" dirty="0" smtClean="0"/>
              <a:t>Erlaubt die Erstellung von Kontexten</a:t>
            </a:r>
          </a:p>
          <a:p>
            <a:pPr lvl="1"/>
            <a:r>
              <a:rPr lang="de-DE" sz="2000" dirty="0" smtClean="0"/>
              <a:t>Kontexte können verschachtelt werden</a:t>
            </a:r>
            <a:endParaRPr lang="de-DE" sz="2000" dirty="0"/>
          </a:p>
          <a:p>
            <a:pPr lvl="1"/>
            <a:r>
              <a:rPr lang="de-DE" sz="2000" dirty="0" smtClean="0"/>
              <a:t>Erlaubt </a:t>
            </a:r>
            <a:r>
              <a:rPr lang="de-DE" sz="2000" dirty="0" err="1" smtClean="0"/>
              <a:t>SetUp</a:t>
            </a:r>
            <a:r>
              <a:rPr lang="de-DE" sz="2000" dirty="0" smtClean="0"/>
              <a:t> / </a:t>
            </a:r>
            <a:r>
              <a:rPr lang="de-DE" sz="2000" dirty="0" err="1" smtClean="0"/>
              <a:t>TearDown</a:t>
            </a:r>
            <a:r>
              <a:rPr lang="de-DE" sz="2000" dirty="0" smtClean="0"/>
              <a:t> in jedem Kontext</a:t>
            </a:r>
          </a:p>
          <a:p>
            <a:endParaRPr lang="de-DE" sz="2000" dirty="0" smtClean="0"/>
          </a:p>
          <a:p>
            <a:endParaRPr lang="de-DE" sz="200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</a:t>
            </a:r>
            <a:r>
              <a:rPr lang="en-US" dirty="0" smtClean="0"/>
              <a:t>Test … revisited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29</a:t>
            </a:fld>
            <a:endParaRPr lang="de-CH"/>
          </a:p>
        </p:txBody>
      </p:sp>
      <p:pic>
        <p:nvPicPr>
          <p:cNvPr id="9" name="Content Placeholder 7" descr="untitled 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b="49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539552" y="1657326"/>
            <a:ext cx="117727" cy="348519"/>
          </a:xfrm>
          <a:prstGeom prst="rect">
            <a:avLst/>
          </a:prstGeom>
          <a:solidFill>
            <a:srgbClr val="FF0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539552" y="2067265"/>
            <a:ext cx="117727" cy="1283311"/>
          </a:xfrm>
          <a:prstGeom prst="rect">
            <a:avLst/>
          </a:prstGeom>
          <a:solidFill>
            <a:srgbClr val="FF66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 bwMode="gray">
          <a:xfrm>
            <a:off x="539552" y="3429000"/>
            <a:ext cx="117727" cy="2885750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683568" y="5589240"/>
            <a:ext cx="117728" cy="725510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4427984" y="1279343"/>
            <a:ext cx="117727" cy="4315984"/>
          </a:xfrm>
          <a:prstGeom prst="rect">
            <a:avLst/>
          </a:prstGeom>
          <a:solidFill>
            <a:srgbClr val="0080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4572000" y="3553819"/>
            <a:ext cx="117727" cy="1989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 bwMode="gray">
          <a:xfrm>
            <a:off x="4283968" y="1278661"/>
            <a:ext cx="117727" cy="4402735"/>
          </a:xfrm>
          <a:prstGeom prst="rect">
            <a:avLst/>
          </a:prstGeom>
          <a:solidFill>
            <a:srgbClr val="FFFF00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 bwMode="gray">
          <a:xfrm>
            <a:off x="4572000" y="1941022"/>
            <a:ext cx="117727" cy="1512168"/>
          </a:xfrm>
          <a:prstGeom prst="rect">
            <a:avLst/>
          </a:prstGeom>
          <a:solidFill>
            <a:srgbClr val="3366FF"/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7924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 smtClean="0"/>
              <a:t>Kurze</a:t>
            </a:r>
            <a:r>
              <a:rPr lang="en-US" sz="2000" dirty="0" smtClean="0"/>
              <a:t> </a:t>
            </a:r>
            <a:r>
              <a:rPr lang="en-US" sz="2000" dirty="0" err="1" smtClean="0"/>
              <a:t>Analyse</a:t>
            </a:r>
            <a:r>
              <a:rPr lang="en-US" sz="2000" dirty="0" smtClean="0"/>
              <a:t>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Tests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 smtClean="0"/>
              <a:t>Alles</a:t>
            </a:r>
            <a:r>
              <a:rPr lang="en-US" sz="2000" dirty="0" smtClean="0"/>
              <a:t> super!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3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066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Evaluieren Test-Klasse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BeforeClass</a:t>
            </a:r>
            <a:r>
              <a:rPr lang="de-DE" dirty="0" smtClean="0"/>
              <a:t> aus</a:t>
            </a:r>
          </a:p>
          <a:p>
            <a:pPr lvl="1"/>
            <a:r>
              <a:rPr lang="de-DE" dirty="0" smtClean="0"/>
              <a:t>Runner evaluiert</a:t>
            </a:r>
            <a:br>
              <a:rPr lang="de-DE" dirty="0" smtClean="0"/>
            </a:br>
            <a:r>
              <a:rPr lang="de-DE" dirty="0" smtClean="0"/>
              <a:t>alle Tests der Klasse</a:t>
            </a:r>
          </a:p>
          <a:p>
            <a:pPr lvl="1"/>
            <a:r>
              <a:rPr lang="de-DE" dirty="0" smtClean="0"/>
              <a:t>Runner ruft sich rekursive für alle Kontexte auf</a:t>
            </a:r>
          </a:p>
          <a:p>
            <a:pPr lvl="1"/>
            <a:r>
              <a:rPr lang="de-DE" dirty="0" smtClean="0"/>
              <a:t>Runner führt</a:t>
            </a:r>
            <a:br>
              <a:rPr lang="de-DE" dirty="0" smtClean="0"/>
            </a:br>
            <a:r>
              <a:rPr lang="de-DE" dirty="0" smtClean="0"/>
              <a:t>@</a:t>
            </a:r>
            <a:r>
              <a:rPr lang="de-DE" dirty="0" err="1" smtClean="0"/>
              <a:t>AfterClass</a:t>
            </a:r>
            <a:r>
              <a:rPr lang="de-DE" dirty="0" smtClean="0"/>
              <a:t> aus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/>
              <a:t>Evaluierung </a:t>
            </a: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erzeugt</a:t>
            </a:r>
            <a:br>
              <a:rPr lang="de-DE" sz="2000" dirty="0" smtClean="0"/>
            </a:br>
            <a:r>
              <a:rPr lang="de-DE" sz="2000" dirty="0" smtClean="0"/>
              <a:t>Test</a:t>
            </a:r>
            <a:r>
              <a:rPr lang="de-DE" sz="2000" dirty="0"/>
              <a:t>-</a:t>
            </a:r>
            <a:r>
              <a:rPr lang="de-DE" sz="2000" dirty="0" smtClean="0"/>
              <a:t>Objekt </a:t>
            </a:r>
            <a:r>
              <a:rPr lang="de-DE" sz="2000" dirty="0"/>
              <a:t>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 err="1"/>
              <a:t>Before</a:t>
            </a:r>
            <a:r>
              <a:rPr lang="de-DE" sz="2000" dirty="0"/>
              <a:t> aus (top-down)</a:t>
            </a:r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startet</a:t>
            </a:r>
            <a:br>
              <a:rPr lang="de-DE" sz="2000" dirty="0" smtClean="0"/>
            </a:br>
            <a:r>
              <a:rPr lang="de-DE" sz="2000" dirty="0" smtClean="0"/>
              <a:t>die Test-Methode</a:t>
            </a:r>
            <a:endParaRPr lang="de-DE" sz="2000" dirty="0"/>
          </a:p>
          <a:p>
            <a:pPr lvl="1"/>
            <a:r>
              <a:rPr lang="de-DE" sz="2000" dirty="0"/>
              <a:t>Runner </a:t>
            </a:r>
            <a:r>
              <a:rPr lang="de-DE" sz="2000" dirty="0" smtClean="0"/>
              <a:t>führt</a:t>
            </a:r>
            <a:br>
              <a:rPr lang="de-DE" sz="2000" dirty="0" smtClean="0"/>
            </a:br>
            <a:r>
              <a:rPr lang="de-DE" sz="2000" dirty="0" smtClean="0"/>
              <a:t>@</a:t>
            </a:r>
            <a:r>
              <a:rPr lang="de-DE" sz="2000" dirty="0"/>
              <a:t>After aus (</a:t>
            </a:r>
            <a:r>
              <a:rPr lang="de-DE" sz="2000" dirty="0" err="1"/>
              <a:t>bottom-up</a:t>
            </a:r>
            <a:r>
              <a:rPr lang="de-DE" sz="2000" dirty="0"/>
              <a:t>)</a:t>
            </a:r>
            <a:endParaRPr lang="en-US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9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Limitierungen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sz="2000" dirty="0" smtClean="0"/>
              <a:t>Allgemeine Limitierungen</a:t>
            </a:r>
          </a:p>
          <a:p>
            <a:pPr lvl="1"/>
            <a:r>
              <a:rPr lang="de-DE" dirty="0" smtClean="0"/>
              <a:t>Keine statischen Klassen innerhalb eines Kontexts</a:t>
            </a:r>
          </a:p>
          <a:p>
            <a:pPr lvl="1"/>
            <a:r>
              <a:rPr lang="de-DE" dirty="0" smtClean="0"/>
              <a:t>Keine statischen Methoden innerhalb eines Kontexts</a:t>
            </a:r>
          </a:p>
          <a:p>
            <a:pPr lvl="1"/>
            <a:r>
              <a:rPr lang="de-DE" dirty="0" smtClean="0"/>
              <a:t>Ausführung einzelner Test-Methoden (noch) nicht möglich</a:t>
            </a: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2000" dirty="0" err="1"/>
              <a:t>JUnit</a:t>
            </a:r>
            <a:r>
              <a:rPr lang="de-DE" sz="2000" dirty="0"/>
              <a:t> Limitierungen</a:t>
            </a:r>
          </a:p>
          <a:p>
            <a:pPr lvl="1"/>
            <a:r>
              <a:rPr lang="de-DE" sz="2000" dirty="0"/>
              <a:t>Support (erst) ab Version </a:t>
            </a:r>
            <a:r>
              <a:rPr lang="de-DE" sz="2000" dirty="0" err="1"/>
              <a:t>JUnit</a:t>
            </a:r>
            <a:r>
              <a:rPr lang="de-DE" sz="2000" dirty="0"/>
              <a:t> 4.11</a:t>
            </a:r>
          </a:p>
          <a:p>
            <a:pPr lvl="1"/>
            <a:r>
              <a:rPr lang="de-DE" sz="2000" dirty="0"/>
              <a:t>Operiert nicht mit anderen </a:t>
            </a:r>
            <a:r>
              <a:rPr lang="de-DE" sz="2000" dirty="0" err="1"/>
              <a:t>JUnit</a:t>
            </a:r>
            <a:r>
              <a:rPr lang="de-DE" sz="2000" dirty="0"/>
              <a:t>-Runner zusammen</a:t>
            </a:r>
          </a:p>
          <a:p>
            <a:pPr lvl="1"/>
            <a:r>
              <a:rPr lang="de-DE" sz="2000" dirty="0"/>
              <a:t>Beschreibung im Ergebnis (noch) nicht </a:t>
            </a:r>
            <a:r>
              <a:rPr lang="de-DE" sz="2000" dirty="0" smtClean="0"/>
              <a:t>optimal</a:t>
            </a:r>
            <a:endParaRPr lang="de-DE" sz="20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05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Literatur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>
                <a:latin typeface="Arial" charset="0"/>
              </a:rPr>
              <a:t>JUnit</a:t>
            </a:r>
            <a:r>
              <a:rPr lang="de-DE" dirty="0">
                <a:latin typeface="Arial" charset="0"/>
              </a:rPr>
              <a:t> - </a:t>
            </a:r>
            <a:r>
              <a:rPr lang="de-DE" dirty="0" err="1">
                <a:latin typeface="Arial" charset="0"/>
              </a:rPr>
              <a:t>HierarchicalContextRunner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grpSp>
        <p:nvGrpSpPr>
          <p:cNvPr id="12" name="Group 11"/>
          <p:cNvGrpSpPr/>
          <p:nvPr/>
        </p:nvGrpSpPr>
        <p:grpSpPr>
          <a:xfrm>
            <a:off x="475666" y="2132856"/>
            <a:ext cx="3880310" cy="3240360"/>
            <a:chOff x="800961" y="1556792"/>
            <a:chExt cx="2443027" cy="2040117"/>
          </a:xfrm>
        </p:grpSpPr>
        <p:sp>
          <p:nvSpPr>
            <p:cNvPr id="9" name="TextBox 8"/>
            <p:cNvSpPr txBox="1"/>
            <p:nvPr/>
          </p:nvSpPr>
          <p:spPr>
            <a:xfrm>
              <a:off x="800961" y="3020616"/>
              <a:ext cx="2443027" cy="576293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github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Repository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HierarchicalContextRunner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24607" y="1556792"/>
              <a:ext cx="2195736" cy="1463824"/>
              <a:chOff x="924607" y="1556792"/>
              <a:chExt cx="2195736" cy="146382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4607" y="1556792"/>
                <a:ext cx="2195736" cy="146382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111" y="1916832"/>
                <a:ext cx="726728" cy="726728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5004048" y="2137666"/>
            <a:ext cx="3493555" cy="3111949"/>
            <a:chOff x="5004048" y="2137666"/>
            <a:chExt cx="3493555" cy="3111949"/>
          </a:xfrm>
        </p:grpSpPr>
        <p:sp>
          <p:nvSpPr>
            <p:cNvPr id="14" name="TextBox 13"/>
            <p:cNvSpPr txBox="1"/>
            <p:nvPr/>
          </p:nvSpPr>
          <p:spPr>
            <a:xfrm>
              <a:off x="5381395" y="4457878"/>
              <a:ext cx="2693571" cy="791737"/>
            </a:xfrm>
            <a:prstGeom prst="rect">
              <a:avLst/>
            </a:prstGeom>
            <a:noFill/>
            <a:ln w="25400" algn="ctr">
              <a:noFill/>
              <a:round/>
              <a:headEnd/>
              <a:tailEnd/>
            </a:ln>
          </p:spPr>
          <p:txBody>
            <a:bodyPr wrap="none" lIns="72000" tIns="72000" rIns="36000" bIns="72000" rtlCol="0" anchor="t" anchorCtr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Clean Coders Screencasts</a:t>
              </a:r>
              <a:br>
                <a:rPr lang="en-US" sz="1400" b="1" kern="0" dirty="0" smtClean="0">
                  <a:solidFill>
                    <a:sysClr val="windowText" lastClr="000000"/>
                  </a:solidFill>
                </a:rPr>
              </a:b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CleanCode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Episodes: 20, 21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kern="0" dirty="0" err="1" smtClean="0">
                  <a:solidFill>
                    <a:sysClr val="windowText" lastClr="000000"/>
                  </a:solidFill>
                </a:rPr>
                <a:t>JavaCaseStudy</a:t>
              </a:r>
              <a:r>
                <a:rPr lang="en-US" sz="1400" b="1" kern="0" dirty="0" smtClean="0">
                  <a:solidFill>
                    <a:sysClr val="windowText" lastClr="000000"/>
                  </a:solidFill>
                </a:rPr>
                <a:t> Episodes: 3, 4</a:t>
              </a:r>
              <a:endParaRPr lang="en-US" sz="1400" b="1" kern="0" dirty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004048" y="2137666"/>
              <a:ext cx="3493555" cy="2320212"/>
              <a:chOff x="5004048" y="2137666"/>
              <a:chExt cx="3493555" cy="232021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4048" y="2137666"/>
                <a:ext cx="3493555" cy="232021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6176" y="2573205"/>
                <a:ext cx="1184930" cy="13034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734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j0308887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6260" cy="64533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Showcase / Code </a:t>
            </a:r>
            <a:r>
              <a:rPr lang="de-DE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charset="0"/>
              </a:rPr>
              <a:t>Samples</a:t>
            </a:r>
            <a:endParaRPr lang="de-DE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Alle Beispiele und die Präsentation sind zu finden unter:</a:t>
            </a:r>
            <a:br>
              <a:rPr lang="de-DE" dirty="0" smtClean="0"/>
            </a:br>
            <a:r>
              <a:rPr lang="nl-NL" dirty="0" err="1">
                <a:latin typeface="Arial" charset="0"/>
              </a:rPr>
              <a:t>https</a:t>
            </a:r>
            <a:r>
              <a:rPr lang="nl-NL" dirty="0">
                <a:latin typeface="Arial" charset="0"/>
              </a:rPr>
              <a:t>://</a:t>
            </a:r>
            <a:r>
              <a:rPr lang="nl-NL" dirty="0" err="1">
                <a:latin typeface="Arial" charset="0"/>
              </a:rPr>
              <a:t>github.com</a:t>
            </a:r>
            <a:r>
              <a:rPr lang="nl-NL" dirty="0">
                <a:latin typeface="Arial" charset="0"/>
              </a:rPr>
              <a:t>/</a:t>
            </a:r>
            <a:r>
              <a:rPr lang="nl-NL" dirty="0" err="1">
                <a:latin typeface="Arial" charset="0"/>
              </a:rPr>
              <a:t>bechte</a:t>
            </a:r>
            <a:r>
              <a:rPr lang="nl-NL" dirty="0">
                <a:latin typeface="Arial" charset="0"/>
              </a:rPr>
              <a:t>/XPDays2014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935DFB-57AC-6643-8FC6-9936E9BB83FC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78000">
                <a:srgbClr val="E1A800"/>
              </a:gs>
            </a:gsLst>
            <a:path path="circle">
              <a:fillToRect t="100000" r="100000"/>
            </a:path>
            <a:tileRect l="-100000" b="-100000"/>
          </a:gra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529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JUnit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HierarchicalContextRunner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 Mehr Struktur.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" charset="0"/>
              </a:rPr>
            </a:b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TDD. Clean Code. Verantwortung. Skills.</a:t>
            </a:r>
            <a:r>
              <a:rPr lang="de-DE" dirty="0" smtClean="0">
                <a:solidFill>
                  <a:srgbClr val="E1A800"/>
                </a:solidFill>
                <a:latin typeface="Arial" charset="0"/>
              </a:rPr>
              <a:t> </a:t>
            </a:r>
            <a:r>
              <a:rPr lang="de-DE" dirty="0">
                <a:latin typeface="Arial" charset="0"/>
              </a:rPr>
              <a:t>Namics.</a:t>
            </a:r>
          </a:p>
        </p:txBody>
      </p:sp>
      <p:sp>
        <p:nvSpPr>
          <p:cNvPr id="22530" name="Untertitel 4"/>
          <p:cNvSpPr>
            <a:spLocks noGrp="1"/>
          </p:cNvSpPr>
          <p:nvPr>
            <p:ph type="subTitle" idx="1"/>
          </p:nvPr>
        </p:nvSpPr>
        <p:spPr>
          <a:xfrm>
            <a:off x="516376" y="4390704"/>
            <a:ext cx="8352000" cy="2088000"/>
          </a:xfrm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accent3"/>
                </a:solidFill>
                <a:latin typeface="Arial" charset="0"/>
              </a:rPr>
              <a:t>Stefan Bechtold. </a:t>
            </a:r>
            <a:r>
              <a:rPr lang="de-DE" dirty="0" err="1">
                <a:solidFill>
                  <a:schemeClr val="tx1"/>
                </a:solidFill>
                <a:latin typeface="Arial" charset="0"/>
              </a:rPr>
              <a:t>Principal</a:t>
            </a:r>
            <a:r>
              <a:rPr lang="de-DE" dirty="0">
                <a:solidFill>
                  <a:schemeClr val="tx1"/>
                </a:solidFill>
                <a:latin typeface="Arial" charset="0"/>
              </a:rPr>
              <a:t> Software Engineer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.</a:t>
            </a:r>
            <a:endParaRPr lang="de-DE" dirty="0" smtClean="0">
              <a:solidFill>
                <a:schemeClr val="accent3"/>
              </a:solidFill>
              <a:latin typeface="Arial" charset="0"/>
            </a:endParaRPr>
          </a:p>
          <a:p>
            <a:endParaRPr lang="de-DE" dirty="0">
              <a:solidFill>
                <a:schemeClr val="accent3"/>
              </a:solidFill>
              <a:latin typeface="Arial" charset="0"/>
            </a:endParaRPr>
          </a:p>
          <a:p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E-Mail: 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stefan.bechtold@namics.com</a:t>
            </a:r>
            <a:endParaRPr lang="de-DE" dirty="0" smtClean="0">
              <a:solidFill>
                <a:schemeClr val="tx1"/>
              </a:solidFill>
              <a:latin typeface="Arial" charset="0"/>
            </a:endParaRPr>
          </a:p>
          <a:p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Twitter</a:t>
            </a:r>
            <a:r>
              <a:rPr lang="de-DE" dirty="0" smtClean="0">
                <a:solidFill>
                  <a:schemeClr val="tx1"/>
                </a:solidFill>
                <a:latin typeface="Arial" charset="0"/>
              </a:rPr>
              <a:t>: @</a:t>
            </a:r>
            <a:r>
              <a:rPr lang="de-DE" dirty="0" err="1" smtClean="0">
                <a:solidFill>
                  <a:schemeClr val="tx1"/>
                </a:solidFill>
                <a:latin typeface="Arial" charset="0"/>
              </a:rPr>
              <a:t>bechte</a:t>
            </a:r>
            <a:endParaRPr lang="de-DE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5039" r="814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6068" y="2132856"/>
            <a:ext cx="2071865" cy="22790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941710"/>
            <a:ext cx="1990001" cy="711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564904"/>
            <a:ext cx="1184930" cy="1303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036" y="3049735"/>
            <a:ext cx="917608" cy="3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3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err="1" smtClean="0"/>
              <a:t>Kritisches</a:t>
            </a:r>
            <a:r>
              <a:rPr lang="en-US" sz="2000" dirty="0" smtClean="0"/>
              <a:t> </a:t>
            </a:r>
            <a:r>
              <a:rPr lang="en-US" sz="2000" dirty="0" err="1" smtClean="0"/>
              <a:t>Publikum</a:t>
            </a:r>
            <a:r>
              <a:rPr lang="en-US" sz="2000" dirty="0"/>
              <a:t>:</a:t>
            </a:r>
            <a:endParaRPr lang="en-US" sz="2000" dirty="0" smtClean="0"/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Übersichtliche</a:t>
            </a:r>
            <a:r>
              <a:rPr lang="en-US" dirty="0" smtClean="0">
                <a:solidFill>
                  <a:schemeClr val="tx1"/>
                </a:solidFill>
              </a:rPr>
              <a:t> Tests?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Sehr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gute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Lesbarkeit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Gutes</a:t>
            </a:r>
            <a:r>
              <a:rPr lang="en-US" dirty="0" smtClean="0">
                <a:solidFill>
                  <a:schemeClr val="tx1"/>
                </a:solidFill>
              </a:rPr>
              <a:t> Naming?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Klar</a:t>
            </a:r>
            <a:r>
              <a:rPr lang="en-US" dirty="0" smtClean="0">
                <a:solidFill>
                  <a:schemeClr val="tx1"/>
                </a:solidFill>
              </a:rPr>
              <a:t> und </a:t>
            </a:r>
            <a:r>
              <a:rPr lang="en-US" dirty="0" err="1" smtClean="0">
                <a:solidFill>
                  <a:schemeClr val="tx1"/>
                </a:solidFill>
              </a:rPr>
              <a:t>verständlich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 smtClean="0"/>
              <a:t>Alles</a:t>
            </a:r>
            <a:r>
              <a:rPr lang="en-US" sz="2000" dirty="0" smtClean="0"/>
              <a:t> super</a:t>
            </a:r>
            <a:r>
              <a:rPr lang="en-US" sz="2000" dirty="0"/>
              <a:t>?</a:t>
            </a: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4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9389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typischer</a:t>
            </a:r>
            <a:r>
              <a:rPr lang="en-US" dirty="0"/>
              <a:t> (Unit-) Test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Was </a:t>
            </a:r>
            <a:r>
              <a:rPr lang="en-US" sz="2000" dirty="0" err="1" smtClean="0"/>
              <a:t>sagt</a:t>
            </a:r>
            <a:r>
              <a:rPr lang="en-US" sz="2000" dirty="0" smtClean="0"/>
              <a:t> der </a:t>
            </a:r>
            <a:r>
              <a:rPr lang="en-US" sz="2000" dirty="0" err="1" smtClean="0"/>
              <a:t>Bauch</a:t>
            </a:r>
            <a:r>
              <a:rPr lang="en-US" sz="2000" dirty="0" smtClean="0"/>
              <a:t>?</a:t>
            </a:r>
          </a:p>
          <a:p>
            <a:pPr lvl="1"/>
            <a:r>
              <a:rPr lang="en-US" dirty="0" err="1"/>
              <a:t>Redundanz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Test-</a:t>
            </a:r>
            <a:r>
              <a:rPr lang="en-US" dirty="0" smtClean="0"/>
              <a:t>Setup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Redundanz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im</a:t>
            </a:r>
            <a:r>
              <a:rPr lang="en-US" dirty="0" smtClean="0">
                <a:solidFill>
                  <a:schemeClr val="tx1"/>
                </a:solidFill>
              </a:rPr>
              <a:t> Naming</a:t>
            </a:r>
          </a:p>
          <a:p>
            <a:pPr lvl="1"/>
            <a:r>
              <a:rPr lang="en-US" dirty="0" smtClean="0"/>
              <a:t>Naming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eindeutig</a:t>
            </a:r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err="1" smtClean="0"/>
              <a:t>Gibt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eine</a:t>
            </a:r>
            <a:r>
              <a:rPr lang="en-US" sz="2000" dirty="0" smtClean="0"/>
              <a:t> </a:t>
            </a:r>
            <a:r>
              <a:rPr lang="en-US" sz="2000" dirty="0" err="1" smtClean="0"/>
              <a:t>Lösung</a:t>
            </a:r>
            <a:r>
              <a:rPr lang="en-US" sz="2000" dirty="0" smtClean="0"/>
              <a:t>?</a:t>
            </a:r>
          </a:p>
          <a:p>
            <a:pPr lvl="1"/>
            <a:r>
              <a:rPr lang="en-US" dirty="0" smtClean="0"/>
              <a:t>Test-Setup Helper?</a:t>
            </a:r>
          </a:p>
          <a:p>
            <a:pPr lvl="1"/>
            <a:r>
              <a:rPr lang="en-US" dirty="0" smtClean="0"/>
              <a:t>Test-Object Builder?</a:t>
            </a:r>
          </a:p>
          <a:p>
            <a:pPr lvl="1"/>
            <a:r>
              <a:rPr lang="en-US" dirty="0" smtClean="0"/>
              <a:t>Code-Reviews </a:t>
            </a:r>
            <a:r>
              <a:rPr lang="en-US" dirty="0" err="1" smtClean="0"/>
              <a:t>einführen</a:t>
            </a:r>
            <a:r>
              <a:rPr lang="en-US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Alltag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</a:t>
            </a:r>
            <a:r>
              <a:rPr lang="en-US" dirty="0" err="1" smtClean="0"/>
              <a:t>Entwicklers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16.10.2014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2C8D6DE-120E-430D-A2EB-D0117EB9EE92}" type="slidenum">
              <a:rPr lang="de-CH" smtClean="0"/>
              <a:pPr/>
              <a:t>5</a:t>
            </a:fld>
            <a:endParaRPr lang="de-CH"/>
          </a:p>
        </p:txBody>
      </p:sp>
      <p:pic>
        <p:nvPicPr>
          <p:cNvPr id="11" name="Content Placeholder 7" descr="untitled 2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0" t="17478" r="12285" b="26043"/>
          <a:stretch/>
        </p:blipFill>
        <p:spPr>
          <a:ln>
            <a:solidFill>
              <a:schemeClr val="tx1"/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4211960" y="1218456"/>
            <a:ext cx="482352" cy="1346448"/>
            <a:chOff x="4211960" y="1218456"/>
            <a:chExt cx="482352" cy="1346448"/>
          </a:xfrm>
        </p:grpSpPr>
        <p:sp>
          <p:nvSpPr>
            <p:cNvPr id="3" name="Lightning Bolt 2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ghtning Bolt 9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80112" y="3861048"/>
            <a:ext cx="482352" cy="1634480"/>
            <a:chOff x="5580112" y="3861048"/>
            <a:chExt cx="482352" cy="1634480"/>
          </a:xfrm>
        </p:grpSpPr>
        <p:sp>
          <p:nvSpPr>
            <p:cNvPr id="12" name="Lightning Bolt 11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ghtning Bolt 12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0072" y="1002432"/>
            <a:ext cx="482352" cy="1346448"/>
            <a:chOff x="4211960" y="1218456"/>
            <a:chExt cx="482352" cy="1346448"/>
          </a:xfrm>
        </p:grpSpPr>
        <p:sp>
          <p:nvSpPr>
            <p:cNvPr id="16" name="Lightning Bolt 15"/>
            <p:cNvSpPr/>
            <p:nvPr/>
          </p:nvSpPr>
          <p:spPr bwMode="gray">
            <a:xfrm>
              <a:off x="4211960" y="121845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ghtning Bolt 16"/>
            <p:cNvSpPr/>
            <p:nvPr/>
          </p:nvSpPr>
          <p:spPr bwMode="gray">
            <a:xfrm>
              <a:off x="4211960" y="2082552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11960" y="4098776"/>
            <a:ext cx="482352" cy="1634480"/>
            <a:chOff x="5580112" y="3861048"/>
            <a:chExt cx="482352" cy="1634480"/>
          </a:xfrm>
        </p:grpSpPr>
        <p:sp>
          <p:nvSpPr>
            <p:cNvPr id="19" name="Lightning Bolt 18"/>
            <p:cNvSpPr/>
            <p:nvPr/>
          </p:nvSpPr>
          <p:spPr bwMode="gray">
            <a:xfrm>
              <a:off x="5580112" y="3861048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ghtning Bolt 19"/>
            <p:cNvSpPr/>
            <p:nvPr/>
          </p:nvSpPr>
          <p:spPr bwMode="gray">
            <a:xfrm>
              <a:off x="5580112" y="5013176"/>
              <a:ext cx="482352" cy="482352"/>
            </a:xfrm>
            <a:prstGeom prst="lightningBol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rgbClr val="800000"/>
                </a:gs>
              </a:gsLst>
              <a:lin ang="0" scaled="1"/>
              <a:tileRect/>
            </a:gradFill>
            <a:ln w="25400" algn="ctr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wrap="none" lIns="72000" tIns="72000" rIns="36000" bIns="72000" rtlCol="0" anchor="t" anchorCtr="0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73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filbild neu Namic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59"/>
            <a:ext cx="2448272" cy="1848323"/>
          </a:xfrm>
          <a:prstGeom prst="rect">
            <a:avLst/>
          </a:prstGeom>
        </p:spPr>
      </p:pic>
      <p:sp>
        <p:nvSpPr>
          <p:cNvPr id="49154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smtClean="0"/>
              <a:t>Wer bin ich...?</a:t>
            </a:r>
            <a:endParaRPr dirty="0" smtClean="0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49162" name="Datumsplatzhalter 9"/>
          <p:cNvSpPr>
            <a:spLocks noGrp="1"/>
          </p:cNvSpPr>
          <p:nvPr>
            <p:ph type="dt" sz="half" idx="1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dirty="0"/>
              <a:t>16.10.2014</a:t>
            </a:r>
            <a:endParaRPr lang="de-CH" dirty="0"/>
          </a:p>
        </p:txBody>
      </p:sp>
      <p:sp>
        <p:nvSpPr>
          <p:cNvPr id="49164" name="Fußzeilenplatzhalter 11"/>
          <p:cNvSpPr>
            <a:spLocks noGrp="1"/>
          </p:cNvSpPr>
          <p:nvPr>
            <p:ph type="ftr" sz="quarter" idx="1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de-DE" dirty="0"/>
              <a:t>Test. Code. </a:t>
            </a:r>
            <a:r>
              <a:rPr lang="de-DE" dirty="0" err="1"/>
              <a:t>Refactor</a:t>
            </a:r>
            <a:r>
              <a:rPr lang="de-DE" dirty="0"/>
              <a:t>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49163" name="Foliennummernplatzhalter 10"/>
          <p:cNvSpPr>
            <a:spLocks noGrp="1"/>
          </p:cNvSpPr>
          <p:nvPr>
            <p:ph type="sldNum" sz="quarter" idx="16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1F10314-20DB-45B0-98AA-6BCA26D08171}" type="slidenum">
              <a:rPr lang="de-CH"/>
              <a:pPr/>
              <a:t>6</a:t>
            </a:fld>
            <a:endParaRPr lang="de-CH" dirty="0"/>
          </a:p>
        </p:txBody>
      </p:sp>
      <p:sp>
        <p:nvSpPr>
          <p:cNvPr id="49159" name="Rectangle 10"/>
          <p:cNvSpPr>
            <a:spLocks noChangeArrowheads="1"/>
          </p:cNvSpPr>
          <p:nvPr/>
        </p:nvSpPr>
        <p:spPr bwMode="gray">
          <a:xfrm>
            <a:off x="3203849" y="3356992"/>
            <a:ext cx="5328591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CH" sz="1600" b="1" dirty="0" smtClean="0">
                <a:solidFill>
                  <a:schemeClr val="accent3"/>
                </a:solidFill>
              </a:rPr>
              <a:t>Berufliche Aktivitäten bei Namics: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Java Commerce- </a:t>
            </a:r>
            <a:r>
              <a:rPr lang="de-CH" sz="1600" dirty="0"/>
              <a:t>und </a:t>
            </a:r>
            <a:r>
              <a:rPr lang="de-CH" sz="1600" dirty="0" smtClean="0"/>
              <a:t>Content-Management-Systeme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Coach </a:t>
            </a:r>
            <a:r>
              <a:rPr lang="de-CH" sz="1600" dirty="0" smtClean="0"/>
              <a:t>für Themen rund um:</a:t>
            </a:r>
            <a:br>
              <a:rPr lang="de-CH" sz="1600" dirty="0" smtClean="0"/>
            </a:br>
            <a:r>
              <a:rPr lang="de-CH" sz="1600" dirty="0" smtClean="0"/>
              <a:t>TDD, </a:t>
            </a:r>
            <a:r>
              <a:rPr lang="de-CH" sz="1600" dirty="0"/>
              <a:t>Clean Code, Software </a:t>
            </a:r>
            <a:r>
              <a:rPr lang="de-CH" sz="1600" dirty="0" err="1"/>
              <a:t>Architecture</a:t>
            </a:r>
            <a:r>
              <a:rPr lang="de-CH" sz="1600" dirty="0"/>
              <a:t> &amp; </a:t>
            </a:r>
            <a:r>
              <a:rPr lang="de-CH" sz="1600" dirty="0" smtClean="0"/>
              <a:t>Design</a:t>
            </a:r>
          </a:p>
          <a:p>
            <a:endParaRPr lang="de-CH" sz="1600" b="1" dirty="0" smtClean="0">
              <a:solidFill>
                <a:srgbClr val="DC0A0A"/>
              </a:solidFill>
            </a:endParaRPr>
          </a:p>
          <a:p>
            <a:r>
              <a:rPr lang="de-CH" sz="1600" b="1" dirty="0" smtClean="0">
                <a:solidFill>
                  <a:srgbClr val="DC0A0A"/>
                </a:solidFill>
              </a:rPr>
              <a:t>Aktivitäten in der Open-Source-Community:</a:t>
            </a:r>
          </a:p>
          <a:p>
            <a:pPr marL="285750" indent="-285750">
              <a:buFontTx/>
              <a:buChar char="-"/>
            </a:pP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smtClean="0"/>
              <a:t>Entwicklung des </a:t>
            </a:r>
            <a:r>
              <a:rPr lang="de-CH" sz="1600" dirty="0" err="1" smtClean="0"/>
              <a:t>HierarchicalContextRunner</a:t>
            </a:r>
            <a:endParaRPr lang="de-CH" sz="1600" dirty="0" smtClean="0"/>
          </a:p>
          <a:p>
            <a:pPr marL="285750" indent="-285750">
              <a:buFontTx/>
              <a:buChar char="-"/>
            </a:pPr>
            <a:r>
              <a:rPr lang="de-CH" sz="1600" dirty="0" err="1" smtClean="0"/>
              <a:t>JUnit</a:t>
            </a:r>
            <a:r>
              <a:rPr lang="de-CH" sz="1600" dirty="0"/>
              <a:t>-</a:t>
            </a:r>
            <a:r>
              <a:rPr lang="de-CH" sz="1600" dirty="0" smtClean="0"/>
              <a:t>Framework </a:t>
            </a:r>
            <a:r>
              <a:rPr lang="de-CH" sz="1600" dirty="0" err="1" smtClean="0"/>
              <a:t>Committer</a:t>
            </a:r>
            <a:endParaRPr lang="de-CH" sz="1600" dirty="0" smtClean="0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gray">
          <a:xfrm>
            <a:off x="395287" y="3214686"/>
            <a:ext cx="2451100" cy="307183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tx2"/>
              </a:solidFill>
            </a:endParaRPr>
          </a:p>
          <a:p>
            <a:r>
              <a:rPr lang="de-CH" sz="1400" b="1" dirty="0" smtClean="0">
                <a:solidFill>
                  <a:schemeClr val="tx2"/>
                </a:solidFill>
              </a:rPr>
              <a:t>Querdenker. Zielstrebig. Herzblut. Java. TDD.</a:t>
            </a:r>
          </a:p>
          <a:p>
            <a:r>
              <a:rPr lang="de-CH" sz="1400" b="1" dirty="0" smtClean="0">
                <a:solidFill>
                  <a:schemeClr val="tx2"/>
                </a:solidFill>
              </a:rPr>
              <a:t>Commerce. </a:t>
            </a:r>
            <a:r>
              <a:rPr lang="de-CH" sz="1400" b="1" dirty="0" smtClean="0">
                <a:solidFill>
                  <a:schemeClr val="bg1"/>
                </a:solidFill>
              </a:rPr>
              <a:t>Namics.</a:t>
            </a: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  <a:p>
            <a:r>
              <a:rPr lang="de-DE" sz="1400" b="1" dirty="0" smtClean="0">
                <a:solidFill>
                  <a:schemeClr val="tx2"/>
                </a:solidFill>
              </a:rPr>
              <a:t>Berufserfahrung</a:t>
            </a:r>
          </a:p>
          <a:p>
            <a:r>
              <a:rPr lang="de-DE" sz="1400" dirty="0" smtClean="0">
                <a:solidFill>
                  <a:schemeClr val="bg1"/>
                </a:solidFill>
              </a:rPr>
              <a:t>11 Jahre</a:t>
            </a:r>
          </a:p>
          <a:p>
            <a:r>
              <a:rPr lang="de-CH" sz="1400" dirty="0" smtClean="0">
                <a:solidFill>
                  <a:schemeClr val="bg1"/>
                </a:solidFill>
              </a:rPr>
              <a:t>bei Namics seit 2006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gray">
          <a:xfrm>
            <a:off x="2941118" y="1268759"/>
            <a:ext cx="5807346" cy="184832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algn="ctr">
            <a:noFill/>
            <a:round/>
            <a:headEnd/>
            <a:tailEnd/>
          </a:ln>
        </p:spPr>
        <p:txBody>
          <a:bodyPr wrap="square" lIns="72000" tIns="72000" rIns="36000" bIns="72000"/>
          <a:lstStyle/>
          <a:p>
            <a:endParaRPr lang="de-CH" sz="1400" b="1" dirty="0" smtClean="0">
              <a:solidFill>
                <a:schemeClr val="bg1"/>
              </a:solidFill>
            </a:endParaRPr>
          </a:p>
          <a:p>
            <a:r>
              <a:rPr lang="de-CH" sz="1400" b="1" dirty="0" smtClean="0">
                <a:solidFill>
                  <a:schemeClr val="bg1"/>
                </a:solidFill>
              </a:rPr>
              <a:t>Stefan Bechtold.</a:t>
            </a:r>
            <a:r>
              <a:rPr lang="de-CH" sz="1400" dirty="0" smtClean="0">
                <a:solidFill>
                  <a:srgbClr val="000066"/>
                </a:solidFill>
              </a:rPr>
              <a:t/>
            </a:r>
            <a:br>
              <a:rPr lang="de-CH" sz="1400" dirty="0" smtClean="0">
                <a:solidFill>
                  <a:srgbClr val="000066"/>
                </a:solidFill>
              </a:rPr>
            </a:br>
            <a:r>
              <a:rPr lang="de-CH" sz="1400" dirty="0" err="1" smtClean="0">
                <a:solidFill>
                  <a:schemeClr val="tx2"/>
                </a:solidFill>
              </a:rPr>
              <a:t>Principal</a:t>
            </a:r>
            <a:r>
              <a:rPr lang="de-CH" sz="1400" dirty="0" smtClean="0">
                <a:solidFill>
                  <a:schemeClr val="tx2"/>
                </a:solidFill>
              </a:rPr>
              <a:t> Software Engineer.</a:t>
            </a:r>
          </a:p>
          <a:p>
            <a:r>
              <a:rPr lang="de-CH" sz="1400" dirty="0" smtClean="0">
                <a:solidFill>
                  <a:schemeClr val="tx2"/>
                </a:solidFill>
              </a:rPr>
              <a:t>Namics GmbH, Frankfurt</a:t>
            </a:r>
            <a:endParaRPr lang="de-CH" sz="1400" dirty="0">
              <a:solidFill>
                <a:schemeClr val="tx2"/>
              </a:solidFill>
            </a:endParaRPr>
          </a:p>
          <a:p>
            <a:endParaRPr lang="de-CH" sz="1400" dirty="0" smtClean="0">
              <a:solidFill>
                <a:schemeClr val="tx2"/>
              </a:solidFill>
            </a:endParaRPr>
          </a:p>
          <a:p>
            <a:r>
              <a:rPr lang="de-CH" sz="1400" dirty="0" smtClean="0">
                <a:solidFill>
                  <a:schemeClr val="tx2"/>
                </a:solidFill>
              </a:rPr>
              <a:t>E-Mail: </a:t>
            </a:r>
            <a:r>
              <a:rPr lang="de-CH" sz="1400" dirty="0" err="1" smtClean="0">
                <a:solidFill>
                  <a:srgbClr val="FFFFFF"/>
                </a:solidFill>
              </a:rPr>
              <a:t>stefan.bechtold@namics.com</a:t>
            </a:r>
            <a:endParaRPr lang="de-CH" sz="1400" dirty="0" smtClean="0">
              <a:solidFill>
                <a:srgbClr val="FFFFFF"/>
              </a:solidFill>
            </a:endParaRPr>
          </a:p>
          <a:p>
            <a:r>
              <a:rPr lang="de-CH" sz="1400" dirty="0" err="1" smtClean="0">
                <a:solidFill>
                  <a:schemeClr val="tx2"/>
                </a:solidFill>
              </a:rPr>
              <a:t>Twitter</a:t>
            </a:r>
            <a:r>
              <a:rPr lang="de-CH" sz="1400" dirty="0" smtClean="0">
                <a:solidFill>
                  <a:schemeClr val="tx2"/>
                </a:solidFill>
              </a:rPr>
              <a:t>: </a:t>
            </a:r>
            <a:r>
              <a:rPr lang="de-CH" sz="1400" dirty="0" smtClean="0">
                <a:solidFill>
                  <a:schemeClr val="bg1"/>
                </a:solidFill>
              </a:rPr>
              <a:t>@</a:t>
            </a:r>
            <a:r>
              <a:rPr lang="de-CH" sz="1400" dirty="0" err="1" smtClean="0">
                <a:solidFill>
                  <a:schemeClr val="bg1"/>
                </a:solidFill>
              </a:rPr>
              <a:t>bechte</a:t>
            </a:r>
            <a:endParaRPr lang="de-CH" sz="1400" dirty="0">
              <a:solidFill>
                <a:schemeClr val="bg1"/>
              </a:solidFill>
            </a:endParaRPr>
          </a:p>
          <a:p>
            <a:endParaRPr lang="de-CH" sz="1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51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</a:rPr>
              <a:t>Worum geht‘s im Vortrag...?</a:t>
            </a:r>
            <a:endParaRPr lang="de-DE" dirty="0">
              <a:latin typeface="Arial" charset="0"/>
            </a:endParaRPr>
          </a:p>
        </p:txBody>
      </p:sp>
      <p:sp>
        <p:nvSpPr>
          <p:cNvPr id="2355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 smtClean="0">
                <a:latin typeface="Arial" charset="0"/>
              </a:rPr>
              <a:t>Motivation für</a:t>
            </a:r>
          </a:p>
          <a:p>
            <a:pPr lvl="1"/>
            <a:r>
              <a:rPr lang="de-DE" sz="1400" dirty="0">
                <a:latin typeface="Arial" charset="0"/>
              </a:rPr>
              <a:t>sauber strukturierte (</a:t>
            </a:r>
            <a:r>
              <a:rPr lang="de-DE" sz="1400" dirty="0" smtClean="0">
                <a:latin typeface="Arial" charset="0"/>
              </a:rPr>
              <a:t>Unit-) Tests</a:t>
            </a:r>
          </a:p>
          <a:p>
            <a:endParaRPr lang="de-DE" sz="2000" dirty="0" smtClean="0">
              <a:latin typeface="Arial" charset="0"/>
            </a:endParaRPr>
          </a:p>
          <a:p>
            <a:r>
              <a:rPr lang="de-DE" sz="2000" dirty="0" err="1" smtClean="0">
                <a:latin typeface="Arial" charset="0"/>
              </a:rPr>
              <a:t>JUnit</a:t>
            </a:r>
            <a:r>
              <a:rPr lang="de-DE" sz="2000" dirty="0" smtClean="0">
                <a:latin typeface="Arial" charset="0"/>
              </a:rPr>
              <a:t> </a:t>
            </a:r>
            <a:r>
              <a:rPr lang="de-DE" sz="2000" dirty="0" smtClean="0">
                <a:latin typeface="Arial" charset="0"/>
              </a:rPr>
              <a:t>– </a:t>
            </a:r>
            <a:r>
              <a:rPr lang="de-DE" sz="2000" dirty="0" err="1" smtClean="0">
                <a:latin typeface="Arial" charset="0"/>
              </a:rPr>
              <a:t>HierarchicalContextRunner</a:t>
            </a:r>
            <a:endParaRPr lang="de-DE" sz="2000" dirty="0" smtClean="0">
              <a:latin typeface="Arial" charset="0"/>
            </a:endParaRPr>
          </a:p>
          <a:p>
            <a:pPr lvl="1"/>
            <a:r>
              <a:rPr lang="de-DE" sz="2000" dirty="0" smtClean="0">
                <a:latin typeface="Arial" charset="0"/>
              </a:rPr>
              <a:t>Einführung</a:t>
            </a:r>
          </a:p>
          <a:p>
            <a:pPr lvl="1"/>
            <a:r>
              <a:rPr lang="de-DE" sz="2000" dirty="0" smtClean="0">
                <a:latin typeface="Arial" charset="0"/>
              </a:rPr>
              <a:t>Funktionsweise</a:t>
            </a:r>
          </a:p>
          <a:p>
            <a:pPr lvl="1"/>
            <a:r>
              <a:rPr lang="de-DE" sz="2000" dirty="0" smtClean="0">
                <a:latin typeface="Arial" charset="0"/>
              </a:rPr>
              <a:t>Limitierungen</a:t>
            </a:r>
            <a:endParaRPr lang="de-DE" sz="2000" dirty="0">
              <a:latin typeface="Arial" charset="0"/>
            </a:endParaRPr>
          </a:p>
          <a:p>
            <a:endParaRPr lang="de-DE" sz="2000" dirty="0" smtClean="0">
              <a:latin typeface="Arial" charset="0"/>
            </a:endParaRPr>
          </a:p>
          <a:p>
            <a:r>
              <a:rPr lang="de-DE" sz="2000" dirty="0" smtClean="0">
                <a:latin typeface="Arial" charset="0"/>
              </a:rPr>
              <a:t>Showcase </a:t>
            </a:r>
            <a:r>
              <a:rPr lang="de-DE" sz="2000" dirty="0" smtClean="0">
                <a:latin typeface="Arial" charset="0"/>
              </a:rPr>
              <a:t>/ Code Samples</a:t>
            </a:r>
          </a:p>
          <a:p>
            <a:endParaRPr lang="de-DE" dirty="0">
              <a:latin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395288" y="107950"/>
            <a:ext cx="7924800" cy="2159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23556" name="Datumsplatzhalter 18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800" dirty="0"/>
              <a:t>16.10.2014</a:t>
            </a:r>
          </a:p>
        </p:txBody>
      </p:sp>
      <p:sp>
        <p:nvSpPr>
          <p:cNvPr id="23557" name="Fußzeilenplatzhalter 6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de-DE" sz="1200" dirty="0"/>
              <a:t>Test. Code. </a:t>
            </a:r>
            <a:r>
              <a:rPr lang="de-DE" sz="1200" dirty="0" err="1"/>
              <a:t>Refactor</a:t>
            </a:r>
            <a:r>
              <a:rPr lang="de-DE" sz="1200" dirty="0"/>
              <a:t>. Jetzt auch mit Struktur.</a:t>
            </a:r>
            <a:endParaRPr lang="de-DE" sz="1200" dirty="0">
              <a:solidFill>
                <a:srgbClr val="E1A800"/>
              </a:solidFill>
            </a:endParaRPr>
          </a:p>
        </p:txBody>
      </p:sp>
      <p:sp>
        <p:nvSpPr>
          <p:cNvPr id="23558" name="Foliennummernplatzhalter 5"/>
          <p:cNvSpPr>
            <a:spLocks noGrp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E6CB1C-336F-7141-B1FB-F21B44D3B6CE}" type="slidenum">
              <a:rPr lang="de-DE" sz="800"/>
              <a:pPr eaLnBrk="1" hangingPunct="1"/>
              <a:t>7</a:t>
            </a:fld>
            <a:endParaRPr lang="de-DE"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	</a:t>
            </a:r>
            <a:r>
              <a:rPr lang="en-US" dirty="0"/>
              <a:t>Ruby?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C</a:t>
            </a:r>
            <a:r>
              <a:rPr lang="en-US" dirty="0"/>
              <a:t>/C++? 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Java?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Scala</a:t>
            </a:r>
            <a:r>
              <a:rPr lang="en-US" dirty="0"/>
              <a:t>?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welchen</a:t>
            </a:r>
            <a:r>
              <a:rPr lang="en-US" dirty="0" smtClean="0"/>
              <a:t> </a:t>
            </a:r>
            <a:r>
              <a:rPr lang="en-US" dirty="0" err="1" smtClean="0"/>
              <a:t>Programmiersprachen</a:t>
            </a:r>
            <a:r>
              <a:rPr lang="en-US" dirty="0" smtClean="0"/>
              <a:t> </a:t>
            </a:r>
            <a:r>
              <a:rPr lang="en-US" dirty="0" err="1" smtClean="0"/>
              <a:t>entwickelt</a:t>
            </a:r>
            <a:r>
              <a:rPr lang="en-US" dirty="0" smtClean="0"/>
              <a:t> </a:t>
            </a:r>
            <a:r>
              <a:rPr lang="en-US" dirty="0" err="1" smtClean="0"/>
              <a:t>Ihr</a:t>
            </a:r>
            <a:r>
              <a:rPr lang="en-US" dirty="0"/>
              <a:t>?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Callout 7"/>
          <p:cNvSpPr/>
          <p:nvPr/>
        </p:nvSpPr>
        <p:spPr bwMode="gray">
          <a:xfrm>
            <a:off x="1475656" y="1340768"/>
            <a:ext cx="6264696" cy="3600400"/>
          </a:xfrm>
          <a:prstGeom prst="cloudCallout">
            <a:avLst/>
          </a:prstGeom>
          <a:solidFill>
            <a:sysClr val="window" lastClr="FFFFFF">
              <a:lumMod val="85000"/>
            </a:sysClr>
          </a:solidFill>
          <a:ln w="25400" algn="ctr">
            <a:noFill/>
            <a:round/>
            <a:headEnd/>
            <a:tailEnd/>
          </a:ln>
        </p:spPr>
        <p:txBody>
          <a:bodyPr wrap="none" lIns="72000" tIns="72000" rIns="36000" bIns="72000" rtlCol="0" anchor="t" anchorCtr="0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wer</a:t>
            </a:r>
            <a:r>
              <a:rPr lang="en-US" dirty="0" smtClean="0"/>
              <a:t> </a:t>
            </a:r>
            <a:r>
              <a:rPr lang="en-US" dirty="0" err="1" smtClean="0"/>
              <a:t>hört</a:t>
            </a:r>
            <a:r>
              <a:rPr lang="en-US" dirty="0" smtClean="0"/>
              <a:t> </a:t>
            </a:r>
            <a:r>
              <a:rPr lang="en-US" dirty="0" err="1" smtClean="0"/>
              <a:t>eigentlich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2743200" lvl="6" indent="0">
              <a:buNone/>
            </a:pPr>
            <a:r>
              <a:rPr lang="en-US" dirty="0" smtClean="0"/>
              <a:t>		       </a:t>
            </a:r>
            <a:r>
              <a:rPr lang="en-US" dirty="0" err="1" smtClean="0"/>
              <a:t>Mockito</a:t>
            </a:r>
            <a:r>
              <a:rPr lang="en-US" dirty="0" smtClean="0"/>
              <a:t>?</a:t>
            </a:r>
            <a:r>
              <a:rPr lang="en-US" dirty="0"/>
              <a:t>	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</a:t>
            </a:r>
            <a:r>
              <a:rPr lang="en-US" dirty="0" err="1"/>
              <a:t>JUnit</a:t>
            </a:r>
            <a:r>
              <a:rPr lang="en-US" dirty="0" smtClean="0"/>
              <a:t>? </a:t>
            </a:r>
            <a:r>
              <a:rPr lang="en-US" dirty="0"/>
              <a:t>		</a:t>
            </a:r>
            <a:endParaRPr lang="en-US" dirty="0" smtClean="0"/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TestNG</a:t>
            </a:r>
            <a:r>
              <a:rPr lang="en-US" dirty="0" smtClean="0"/>
              <a:t>?</a:t>
            </a:r>
          </a:p>
          <a:p>
            <a:pPr marL="0" lvl="1" indent="0">
              <a:buClr>
                <a:schemeClr val="tx1"/>
              </a:buClr>
              <a:buSzPct val="100000"/>
              <a:buNone/>
            </a:pP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err="1" smtClean="0"/>
              <a:t>Hamcrest</a:t>
            </a:r>
            <a:r>
              <a:rPr lang="en-US" dirty="0" smtClean="0"/>
              <a:t>?</a:t>
            </a:r>
            <a:r>
              <a:rPr lang="en-US" dirty="0"/>
              <a:t>	</a:t>
            </a:r>
            <a:endParaRPr lang="en-US" dirty="0" smtClean="0"/>
          </a:p>
          <a:p>
            <a:pPr marL="2286000" lvl="5" indent="0">
              <a:buNone/>
            </a:pPr>
            <a:r>
              <a:rPr lang="en-US" dirty="0" smtClean="0"/>
              <a:t>		</a:t>
            </a:r>
            <a:r>
              <a:rPr lang="en-US" dirty="0" err="1" smtClean="0"/>
              <a:t>Andere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Welche</a:t>
            </a:r>
            <a:r>
              <a:rPr lang="en-US" dirty="0" smtClean="0"/>
              <a:t> Frameworks </a:t>
            </a:r>
            <a:r>
              <a:rPr lang="en-US" dirty="0" err="1"/>
              <a:t>nutzt</a:t>
            </a:r>
            <a:r>
              <a:rPr lang="en-US" dirty="0"/>
              <a:t>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/>
              <a:t>für</a:t>
            </a:r>
            <a:r>
              <a:rPr lang="en-US" dirty="0"/>
              <a:t> (Unit-) Tests in Java?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Vorstellungsrunde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16.10.2014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Test. Code. Refactor. Jetzt auch mit Struktur.</a:t>
            </a:r>
            <a:endParaRPr lang="de-DE" dirty="0">
              <a:solidFill>
                <a:srgbClr val="E1A8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2AEB7E71-01EF-B143-BCCA-541751751BA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04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amics Präsentatio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ysClr val="window" lastClr="FFFFFF">
            <a:lumMod val="85000"/>
          </a:sys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square" lIns="72000" tIns="72000" rIns="36000" bIns="72000" rtlCol="0" anchor="t" anchorCtr="0">
        <a:spAutoFit/>
      </a:bodyPr>
      <a:lstStyle>
        <a:defPPr fontAlgn="auto">
          <a:spcBef>
            <a:spcPts val="0"/>
          </a:spcBef>
          <a:spcAft>
            <a:spcPts val="0"/>
          </a:spcAft>
          <a:defRPr sz="1400" b="1" kern="0" smtClean="0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Namics violett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Namics grün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Namics blau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Namics ocker">
  <a:themeElements>
    <a:clrScheme name="Namics Standard">
      <a:dk1>
        <a:sysClr val="windowText" lastClr="000000"/>
      </a:dk1>
      <a:lt1>
        <a:sysClr val="window" lastClr="FFFFFF"/>
      </a:lt1>
      <a:dk2>
        <a:srgbClr val="E1A800"/>
      </a:dk2>
      <a:lt2>
        <a:srgbClr val="FFFFFF"/>
      </a:lt2>
      <a:accent1>
        <a:srgbClr val="0098CC"/>
      </a:accent1>
      <a:accent2>
        <a:srgbClr val="B8D200"/>
      </a:accent2>
      <a:accent3>
        <a:srgbClr val="DC0A0A"/>
      </a:accent3>
      <a:accent4>
        <a:srgbClr val="009036"/>
      </a:accent4>
      <a:accent5>
        <a:srgbClr val="772164"/>
      </a:accent5>
      <a:accent6>
        <a:srgbClr val="E1A864"/>
      </a:accent6>
      <a:hlink>
        <a:srgbClr val="000000"/>
      </a:hlink>
      <a:folHlink>
        <a:srgbClr val="3F3F3F"/>
      </a:folHlink>
    </a:clrScheme>
    <a:fontScheme name="Nami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>
            <a:lumMod val="85000"/>
          </a:schemeClr>
        </a:solidFill>
        <a:ln w="25400" algn="ctr">
          <a:noFill/>
          <a:round/>
          <a:headEnd/>
          <a:tailEnd/>
        </a:ln>
      </a:spPr>
      <a:bodyPr wrap="none" lIns="72000" tIns="72000" rIns="36000" bIns="72000" anchor="t" anchorCtr="0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kern="0" cap="none" spc="0" normalizeH="0" baseline="0" noProof="0" dirty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 w="25400">
          <a:solidFill>
            <a:schemeClr val="bg1">
              <a:lumMod val="65000"/>
            </a:schemeClr>
          </a:solidFill>
          <a:prstDash val="sysDash"/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25400" algn="ctr">
          <a:noFill/>
          <a:round/>
          <a:headEnd/>
          <a:tailEnd/>
        </a:ln>
      </a:spPr>
      <a:bodyPr wrap="none" lIns="72000" tIns="72000" rIns="36000" bIns="72000" rtlCol="0" anchor="t" anchorCtr="0"/>
      <a:lstStyle>
        <a:defPPr fontAlgn="auto">
          <a:spcBef>
            <a:spcPts val="0"/>
          </a:spcBef>
          <a:spcAft>
            <a:spcPts val="0"/>
          </a:spcAft>
          <a:defRPr sz="1400" b="1" kern="0" dirty="0" err="1">
            <a:solidFill>
              <a:sysClr val="windowText" lastClr="00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Standardeigenschaften</tns:defaultPropertyEditorNamespace>
</tns:customPropertyEditors>
</file>

<file path=customXml/itemProps1.xml><?xml version="1.0" encoding="utf-8"?>
<ds:datastoreItem xmlns:ds="http://schemas.openxmlformats.org/officeDocument/2006/customXml" ds:itemID="{E523853F-CF18-4524-A05C-A7D47006DEDD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Namics Präsentation.pot</Template>
  <TotalTime>548</TotalTime>
  <Words>1420</Words>
  <Application>Microsoft Macintosh PowerPoint</Application>
  <PresentationFormat>On-screen Show (4:3)</PresentationFormat>
  <Paragraphs>481</Paragraphs>
  <Slides>34</Slides>
  <Notes>9</Notes>
  <HiddenSlides>5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Namics Präsentation</vt:lpstr>
      <vt:lpstr>Namics violett</vt:lpstr>
      <vt:lpstr>Namics grün</vt:lpstr>
      <vt:lpstr>Namics blau</vt:lpstr>
      <vt:lpstr>Namics ocker</vt:lpstr>
      <vt:lpstr>JUnit. HierarchicalContextRunner. Mehr Struktur. TDD. Clean Code. Verantwortung. Skills. Namics.</vt:lpstr>
      <vt:lpstr>Ein typischer (Unit-) Test…</vt:lpstr>
      <vt:lpstr>Ein typischer (Unit-) Test…</vt:lpstr>
      <vt:lpstr>Ein typischer (Unit-) Test…</vt:lpstr>
      <vt:lpstr>Ein typischer (Unit-) Test…</vt:lpstr>
      <vt:lpstr>Wer bin ich...?</vt:lpstr>
      <vt:lpstr>Worum geht‘s im Vortrag...?</vt:lpstr>
      <vt:lpstr>Und wer hört eigentlich zu…?</vt:lpstr>
      <vt:lpstr>Und wer hört eigentlich zu…?</vt:lpstr>
      <vt:lpstr>Und wer hört eigentlich zu…?</vt:lpstr>
      <vt:lpstr>Und wer hört eigentlich zu…?</vt:lpstr>
      <vt:lpstr>Sauber strukturierte (Unit-) Tests</vt:lpstr>
      <vt:lpstr>5 Grundregeln</vt:lpstr>
      <vt:lpstr>Die Grundregeln</vt:lpstr>
      <vt:lpstr>Die Grundregeln</vt:lpstr>
      <vt:lpstr>Die Grundregeln</vt:lpstr>
      <vt:lpstr>Die Grundregeln</vt:lpstr>
      <vt:lpstr>Die Grundregeln</vt:lpstr>
      <vt:lpstr>JUnit - HierarchicalContextRunner</vt:lpstr>
      <vt:lpstr>Ein typischer (Unit-) Test…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Die Outline der Testklasse</vt:lpstr>
      <vt:lpstr>Erkenntnisse</vt:lpstr>
      <vt:lpstr>JUnit - HierarchicalContextRunner</vt:lpstr>
      <vt:lpstr>Ein typischer (Unit-) Test … revisited</vt:lpstr>
      <vt:lpstr>Funktionsweise</vt:lpstr>
      <vt:lpstr>Limitierungen</vt:lpstr>
      <vt:lpstr>Weitere Literatur</vt:lpstr>
      <vt:lpstr>Showcase / Code Samples</vt:lpstr>
      <vt:lpstr>JUnit. HierarchicalContextRunner. Mehr Struktur. TDD. Clean Code. Verantwortung. Skills. Namics.</vt:lpstr>
    </vt:vector>
  </TitlesOfParts>
  <Company>Namics AG / Namics (Deutschland) GmbH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Kundenname. Projektname. Präsentationsthema. Namics.</dc:title>
  <dc:subject>Kunde</dc:subject>
  <dc:creator>Felix Kaiser</dc:creator>
  <cp:keywords>präsentation presentation Namics</cp:keywords>
  <cp:lastModifiedBy>Stefan Bechtold</cp:lastModifiedBy>
  <cp:revision>269</cp:revision>
  <cp:lastPrinted>2014-10-15T15:20:39Z</cp:lastPrinted>
  <dcterms:created xsi:type="dcterms:W3CDTF">2009-06-24T08:55:52Z</dcterms:created>
  <dcterms:modified xsi:type="dcterms:W3CDTF">2014-10-15T20:31:33Z</dcterms:modified>
  <cp:category>Präsentation</cp:category>
</cp:coreProperties>
</file>